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43" r:id="rId3"/>
    <p:sldId id="257" r:id="rId4"/>
    <p:sldId id="258" r:id="rId5"/>
    <p:sldId id="259" r:id="rId6"/>
    <p:sldId id="261" r:id="rId7"/>
    <p:sldId id="264" r:id="rId8"/>
    <p:sldId id="324" r:id="rId9"/>
    <p:sldId id="260" r:id="rId10"/>
    <p:sldId id="262" r:id="rId11"/>
    <p:sldId id="263" r:id="rId12"/>
    <p:sldId id="325" r:id="rId13"/>
    <p:sldId id="326" r:id="rId14"/>
    <p:sldId id="328" r:id="rId15"/>
    <p:sldId id="327" r:id="rId16"/>
    <p:sldId id="329" r:id="rId17"/>
    <p:sldId id="271" r:id="rId18"/>
    <p:sldId id="311" r:id="rId19"/>
    <p:sldId id="272" r:id="rId20"/>
    <p:sldId id="273" r:id="rId21"/>
    <p:sldId id="274" r:id="rId22"/>
    <p:sldId id="304" r:id="rId23"/>
    <p:sldId id="305" r:id="rId24"/>
    <p:sldId id="310" r:id="rId25"/>
    <p:sldId id="276" r:id="rId26"/>
    <p:sldId id="278" r:id="rId27"/>
    <p:sldId id="333" r:id="rId28"/>
    <p:sldId id="334" r:id="rId29"/>
    <p:sldId id="279" r:id="rId30"/>
    <p:sldId id="280" r:id="rId31"/>
    <p:sldId id="281" r:id="rId32"/>
    <p:sldId id="323" r:id="rId33"/>
    <p:sldId id="300" r:id="rId34"/>
    <p:sldId id="288" r:id="rId35"/>
    <p:sldId id="289" r:id="rId36"/>
    <p:sldId id="290" r:id="rId37"/>
    <p:sldId id="301" r:id="rId38"/>
    <p:sldId id="302" r:id="rId39"/>
    <p:sldId id="291" r:id="rId40"/>
    <p:sldId id="292" r:id="rId41"/>
    <p:sldId id="293" r:id="rId42"/>
    <p:sldId id="294" r:id="rId43"/>
    <p:sldId id="295" r:id="rId44"/>
    <p:sldId id="296" r:id="rId45"/>
    <p:sldId id="297" r:id="rId46"/>
    <p:sldId id="298" r:id="rId47"/>
    <p:sldId id="299" r:id="rId48"/>
    <p:sldId id="303" r:id="rId49"/>
    <p:sldId id="335" r:id="rId50"/>
    <p:sldId id="336" r:id="rId51"/>
    <p:sldId id="337" r:id="rId52"/>
    <p:sldId id="338" r:id="rId53"/>
    <p:sldId id="339" r:id="rId54"/>
    <p:sldId id="340" r:id="rId55"/>
    <p:sldId id="341" r:id="rId56"/>
    <p:sldId id="342" r:id="rId57"/>
    <p:sldId id="306" r:id="rId58"/>
    <p:sldId id="284" r:id="rId59"/>
    <p:sldId id="312" r:id="rId60"/>
    <p:sldId id="313" r:id="rId61"/>
    <p:sldId id="314" r:id="rId62"/>
    <p:sldId id="315"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9" autoAdjust="0"/>
    <p:restoredTop sz="94660"/>
  </p:normalViewPr>
  <p:slideViewPr>
    <p:cSldViewPr>
      <p:cViewPr varScale="1">
        <p:scale>
          <a:sx n="69" d="100"/>
          <a:sy n="69" d="100"/>
        </p:scale>
        <p:origin x="-5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E77F373-5711-4C6E-8133-47051FE718B2}" type="datetimeFigureOut">
              <a:rPr lang="en-US"/>
              <a:pPr>
                <a:defRPr/>
              </a:pPr>
              <a:t>5/22/2010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FB6A64F-EB9E-4312-8CC1-FDA8E60DCD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A17C4-EE2C-44C1-881F-61DFA626D05F}"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AE5B1A2-AC1A-42E7-862C-E50D891EF57F}"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B106B86F-29CD-4309-908A-AF095F3B87A0}" type="datetimeFigureOut">
              <a:rPr lang="en-US"/>
              <a:pPr>
                <a:defRPr/>
              </a:pPr>
              <a:t>5/22/2010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642A591-E0C7-4FB4-AA38-4ABB2FE856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D9C5C8-F900-4115-A30E-0F99C82B34A5}" type="datetimeFigureOut">
              <a:rPr lang="en-US"/>
              <a:pPr>
                <a:defRPr/>
              </a:pPr>
              <a:t>5/22/2010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3B58EE9-1ABF-4EF3-80AB-15956FF6D1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867DF44-C2C0-454B-AE80-423BD685BF8D}" type="datetimeFigureOut">
              <a:rPr lang="en-US"/>
              <a:pPr>
                <a:defRPr/>
              </a:pPr>
              <a:t>5/22/2010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9D3C26-22EB-46FD-94FD-1FB4E0556B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3A8D69A-1852-4421-998A-18CB1CB61186}" type="datetimeFigureOut">
              <a:rPr lang="en-US"/>
              <a:pPr>
                <a:defRPr/>
              </a:pPr>
              <a:t>5/22/2010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DB5FE81-A74F-4170-9275-BC585663BA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BEE05C2-2BBB-4BDF-A20C-3C0676F0CA8F}" type="datetimeFigureOut">
              <a:rPr lang="en-US"/>
              <a:pPr>
                <a:defRPr/>
              </a:pPr>
              <a:t>5/22/2010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3010D5E2-CEBF-4028-A464-60266169A3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1F8D8139-C07E-4384-81E7-C08E6B951F20}" type="datetimeFigureOut">
              <a:rPr lang="en-US"/>
              <a:pPr>
                <a:defRPr/>
              </a:pPr>
              <a:t>5/22/2010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C0AF558-D670-4D21-B6C5-CB7D2F874D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7A1A0FC-F90A-4CCB-A776-1858ECA30538}" type="datetimeFigureOut">
              <a:rPr lang="en-US"/>
              <a:pPr>
                <a:defRPr/>
              </a:pPr>
              <a:t>5/22/2010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12B14C46-3DE2-4815-80D0-325F167D51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53343A3-9782-48AA-939D-A042B921078D}" type="datetimeFigureOut">
              <a:rPr lang="en-US"/>
              <a:pPr>
                <a:defRPr/>
              </a:pPr>
              <a:t>5/22/2010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830AA5A-E582-4FEA-9328-CA8106D485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74A1A59-7829-40F3-BFBE-FD9E0A72628F}" type="datetimeFigureOut">
              <a:rPr lang="en-US"/>
              <a:pPr>
                <a:defRPr/>
              </a:pPr>
              <a:t>5/22/2010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0256F84-CE95-4F7E-B04C-65DB671443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52BA832-0EDE-4F9E-80B4-9AD5FCDDA7F4}" type="datetimeFigureOut">
              <a:rPr lang="en-US"/>
              <a:pPr>
                <a:defRPr/>
              </a:pPr>
              <a:t>5/22/2010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FFEA73D-6D87-428E-96D6-F8FF9BE9A7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61FA5D11-A2E8-44A3-B431-D1B3335F32ED}" type="datetimeFigureOut">
              <a:rPr lang="en-US"/>
              <a:pPr>
                <a:defRPr/>
              </a:pPr>
              <a:t>5/22/2010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52A6A2B-0CB1-48BE-BE92-07C17D4F25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595ACA15-924C-4A30-A3DF-D49471525B91}" type="datetimeFigureOut">
              <a:rPr lang="en-US"/>
              <a:pPr>
                <a:defRPr/>
              </a:pPr>
              <a:t>5/22/2010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4E1FAD45-8203-478B-9297-56CE7686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73" r:id="rId2"/>
    <p:sldLayoutId id="2147483780" r:id="rId3"/>
    <p:sldLayoutId id="2147483774" r:id="rId4"/>
    <p:sldLayoutId id="2147483781" r:id="rId5"/>
    <p:sldLayoutId id="2147483775" r:id="rId6"/>
    <p:sldLayoutId id="2147483776" r:id="rId7"/>
    <p:sldLayoutId id="2147483782" r:id="rId8"/>
    <p:sldLayoutId id="2147483783" r:id="rId9"/>
    <p:sldLayoutId id="2147483777" r:id="rId10"/>
    <p:sldLayoutId id="214748377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ologyinmotion.com/index.html" TargetMode="Externa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iologyinmotion.com/index.html"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www.meddean.luc.edu/lumen/MedEd/Medicine/pulmonar/pdself/Goiter1.jpg" TargetMode="External"/><Relationship Id="rId13" Type="http://schemas.openxmlformats.org/officeDocument/2006/relationships/hyperlink" Target="http://www.abc.net.au/health/library/img/thyroid_gland_diag.gif" TargetMode="External"/><Relationship Id="rId3" Type="http://schemas.openxmlformats.org/officeDocument/2006/relationships/hyperlink" Target="http://www.anaesthetist.com/icu/organs/endocr/thyroid/images/t3t4.gif" TargetMode="External"/><Relationship Id="rId7" Type="http://schemas.openxmlformats.org/officeDocument/2006/relationships/hyperlink" Target="http://www.brsparty.com/site_flash/images/GrandPoobah160.jpg" TargetMode="External"/><Relationship Id="rId12" Type="http://schemas.openxmlformats.org/officeDocument/2006/relationships/hyperlink" Target="http://i.ehow.com/images/a04/hb/iv/troubleshoot-thermostat-800X800.jpg" TargetMode="External"/><Relationship Id="rId2" Type="http://schemas.openxmlformats.org/officeDocument/2006/relationships/hyperlink" Target="http://www.ohsubooks.com/objectives/images/6/6c/Thyroid.jpg" TargetMode="External"/><Relationship Id="rId1" Type="http://schemas.openxmlformats.org/officeDocument/2006/relationships/slideLayout" Target="../slideLayouts/slideLayout2.xml"/><Relationship Id="rId6" Type="http://schemas.openxmlformats.org/officeDocument/2006/relationships/hyperlink" Target="http://biology.clc.uc.edu/fankhauser/Labs/Anatomy_&amp;_Physiology/A&amp;P202/Endocrine_System/histology_jpgs/thyroid_400x_P2252255lbd.JPG" TargetMode="External"/><Relationship Id="rId11" Type="http://schemas.openxmlformats.org/officeDocument/2006/relationships/hyperlink" Target="http://www.mirage-samoyeds.com/health/fig1a.gif" TargetMode="External"/><Relationship Id="rId5" Type="http://schemas.openxmlformats.org/officeDocument/2006/relationships/hyperlink" Target="http://www.patient.co.uk/images/OM934a.jpg" TargetMode="External"/><Relationship Id="rId10" Type="http://schemas.openxmlformats.org/officeDocument/2006/relationships/hyperlink" Target="http://z.about.com/d/psychology/1/5/C/hypothalamus.jpg" TargetMode="External"/><Relationship Id="rId4" Type="http://schemas.openxmlformats.org/officeDocument/2006/relationships/hyperlink" Target="http://www.indiamart.com/pioneerlabs/pcat-gifs/products-small/potassiumiodide.jpg" TargetMode="External"/><Relationship Id="rId9" Type="http://schemas.openxmlformats.org/officeDocument/2006/relationships/hyperlink" Target="http://biologyinmotion.com/index.html" TargetMode="External"/><Relationship Id="rId14" Type="http://schemas.openxmlformats.org/officeDocument/2006/relationships/hyperlink" Target="http://1.bp.blogspot.com/_4XalECA8LI8/SeqV6ClAzqI/AAAAAAAAAIM/NQ10fthQwfY/s400/ethereal-Thyroid-Gland.jp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t>Understanding The Thyroid:</a:t>
            </a:r>
            <a:br>
              <a:rPr lang="en-US" dirty="0" smtClean="0"/>
            </a:br>
            <a:r>
              <a:rPr lang="en-US" dirty="0" smtClean="0"/>
              <a:t>What It Is and What It Does</a:t>
            </a:r>
            <a:endParaRPr lang="en-US" dirty="0"/>
          </a:p>
        </p:txBody>
      </p:sp>
      <p:sp>
        <p:nvSpPr>
          <p:cNvPr id="7171" name="Subtitle 2"/>
          <p:cNvSpPr>
            <a:spLocks noGrp="1"/>
          </p:cNvSpPr>
          <p:nvPr>
            <p:ph type="subTitle" idx="1"/>
          </p:nvPr>
        </p:nvSpPr>
        <p:spPr>
          <a:xfrm>
            <a:off x="685800" y="3611563"/>
            <a:ext cx="7772400" cy="1200150"/>
          </a:xfrm>
        </p:spPr>
        <p:txBody>
          <a:bodyPr/>
          <a:lstStyle/>
          <a:p>
            <a:pPr marR="0" eaLnBrk="1" hangingPunct="1">
              <a:lnSpc>
                <a:spcPct val="80000"/>
              </a:lnSpc>
            </a:pPr>
            <a:r>
              <a:rPr lang="en-US" sz="2500" smtClean="0"/>
              <a:t>Jean A. Trost, RN, BSN</a:t>
            </a:r>
          </a:p>
          <a:p>
            <a:pPr marR="0" eaLnBrk="1" hangingPunct="1">
              <a:lnSpc>
                <a:spcPct val="80000"/>
              </a:lnSpc>
            </a:pPr>
            <a:r>
              <a:rPr lang="en-US" sz="2500" smtClean="0"/>
              <a:t>Alverno College – MSN 621</a:t>
            </a:r>
          </a:p>
          <a:p>
            <a:pPr marR="0" eaLnBrk="1" hangingPunct="1">
              <a:lnSpc>
                <a:spcPct val="80000"/>
              </a:lnSpc>
            </a:pPr>
            <a:r>
              <a:rPr lang="en-US" sz="2500" smtClean="0"/>
              <a:t>May 2010</a:t>
            </a:r>
          </a:p>
        </p:txBody>
      </p:sp>
      <p:sp>
        <p:nvSpPr>
          <p:cNvPr id="5" name="Action Button: Custom 4">
            <a:hlinkClick r:id="" action="ppaction://hlinkshowjump?jump=nextslide" highlightClick="1"/>
          </p:cNvPr>
          <p:cNvSpPr/>
          <p:nvPr/>
        </p:nvSpPr>
        <p:spPr>
          <a:xfrm>
            <a:off x="7848600" y="5867400"/>
            <a:ext cx="990600" cy="838200"/>
          </a:xfrm>
          <a:prstGeom prst="actionButtonBlan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Start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914400" y="1600200"/>
            <a:ext cx="8229600" cy="4525963"/>
          </a:xfrm>
        </p:spPr>
        <p:txBody>
          <a:bodyPr/>
          <a:lstStyle/>
          <a:p>
            <a:pPr eaLnBrk="1" hangingPunct="1"/>
            <a:r>
              <a:rPr lang="en-US" sz="2000" smtClean="0"/>
              <a:t>To combine iodine and the amino acid tyrosine to make Thyroxine (T4), which contains 4 iodine atoms, and Triiodothyronine (T3), which contains 3 iodine atoms and possess four times the hormone strength of T4</a:t>
            </a:r>
          </a:p>
          <a:p>
            <a:pPr eaLnBrk="1" hangingPunct="1">
              <a:buFont typeface="Wingdings 3" pitchFamily="18" charset="2"/>
              <a:buNone/>
            </a:pPr>
            <a:endParaRPr lang="en-US" sz="2000" smtClean="0"/>
          </a:p>
          <a:p>
            <a:pPr eaLnBrk="1" hangingPunct="1"/>
            <a:r>
              <a:rPr lang="en-US" sz="2000" smtClean="0"/>
              <a:t>The normal thyroid gland produces 90% T4 cells and 10% T3 cells</a:t>
            </a:r>
          </a:p>
          <a:p>
            <a:pPr eaLnBrk="1" hangingPunct="1">
              <a:buFont typeface="Wingdings 3" pitchFamily="18" charset="2"/>
              <a:buNone/>
            </a:pPr>
            <a:endParaRPr lang="en-US" sz="2000" smtClean="0"/>
          </a:p>
          <a:p>
            <a:pPr eaLnBrk="1" hangingPunct="1"/>
            <a:r>
              <a:rPr lang="en-US" sz="2000" smtClean="0"/>
              <a:t>T3 and T4 are released into the blood and transported throughout the body where they control metabolism—the conversion of oxygen and calories to energy</a:t>
            </a:r>
          </a:p>
          <a:p>
            <a:pPr eaLnBrk="1" hangingPunct="1"/>
            <a:endParaRPr lang="en-US" sz="2000"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FUNCTION OF THYROID (cont.)</a:t>
            </a:r>
            <a:endParaRPr lang="en-US" dirty="0"/>
          </a:p>
        </p:txBody>
      </p:sp>
      <p:sp>
        <p:nvSpPr>
          <p:cNvPr id="4" name="Action Button: Home 3">
            <a:hlinkClick r:id="rId2" action="ppaction://hlinksldjump" highlightClick="1"/>
          </p:cNvPr>
          <p:cNvSpPr/>
          <p:nvPr/>
        </p:nvSpPr>
        <p:spPr>
          <a:xfrm>
            <a:off x="30480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Back or Previous 4">
            <a:hlinkClick r:id="" action="ppaction://hlinkshowjump?jump=previousslide" highlightClick="1"/>
          </p:cNvPr>
          <p:cNvSpPr/>
          <p:nvPr/>
        </p:nvSpPr>
        <p:spPr>
          <a:xfrm>
            <a:off x="8001000" y="6172200"/>
            <a:ext cx="7620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End 5">
            <a:hlinkClick r:id="" action="ppaction://hlinkshowjump?jump=endshow" highlightClick="1"/>
          </p:cNvPr>
          <p:cNvSpPr/>
          <p:nvPr/>
        </p:nvSpPr>
        <p:spPr>
          <a:xfrm>
            <a:off x="1676400" y="6172200"/>
            <a:ext cx="7620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81000" y="5715000"/>
            <a:ext cx="1346844" cy="246221"/>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eaLnBrk="1" hangingPunct="1"/>
            <a:r>
              <a:rPr lang="en-US" sz="2000" smtClean="0"/>
              <a:t>T3 and T4 have complimentary effects</a:t>
            </a:r>
          </a:p>
          <a:p>
            <a:pPr lvl="1" eaLnBrk="1" hangingPunct="1"/>
            <a:r>
              <a:rPr lang="en-US" sz="1600" smtClean="0"/>
              <a:t>T3 produces a strong, immediate, and temporary increase in cellular metabolism</a:t>
            </a:r>
          </a:p>
          <a:p>
            <a:pPr lvl="1" eaLnBrk="1" hangingPunct="1"/>
            <a:r>
              <a:rPr lang="en-US" sz="1600" smtClean="0"/>
              <a:t>T4 slowly and gradually diffuses into peripheral tissues and produces a long-term response</a:t>
            </a:r>
          </a:p>
          <a:p>
            <a:pPr lvl="1" eaLnBrk="1" hangingPunct="1">
              <a:buFont typeface="Verdana" pitchFamily="34" charset="0"/>
              <a:buNone/>
            </a:pPr>
            <a:endParaRPr lang="en-US" sz="1600" smtClean="0"/>
          </a:p>
          <a:p>
            <a:pPr eaLnBrk="1" hangingPunct="1"/>
            <a:r>
              <a:rPr lang="en-US" sz="2000" smtClean="0"/>
              <a:t>T4 is converted to T3 in the cytoplasm of the cell; thus, the effects of T3 and T4 are the same</a:t>
            </a:r>
          </a:p>
          <a:p>
            <a:pPr lvl="1" eaLnBrk="1" hangingPunct="1"/>
            <a:endParaRPr lang="en-US" sz="1600" smtClean="0"/>
          </a:p>
          <a:p>
            <a:pPr lvl="1" eaLnBrk="1" hangingPunct="1"/>
            <a:endParaRPr lang="en-US" sz="1600"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FUNCTION OF THYROID (cont.)</a:t>
            </a:r>
            <a:endParaRPr lang="en-US" dirty="0"/>
          </a:p>
        </p:txBody>
      </p:sp>
      <p:sp>
        <p:nvSpPr>
          <p:cNvPr id="4" name="Action Button: Home 3">
            <a:hlinkClick r:id="rId2" action="ppaction://hlinksldjump" highlightClick="1"/>
          </p:cNvPr>
          <p:cNvSpPr/>
          <p:nvPr/>
        </p:nvSpPr>
        <p:spPr>
          <a:xfrm>
            <a:off x="228600" y="61722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447800" y="6172200"/>
            <a:ext cx="7620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8305800" y="6172200"/>
            <a:ext cx="6858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7" name="Picture 8" descr="C:\Documents and Settings\Trost\Local Settings\Temporary Internet Files\Content.IE5\M0AVB55Y\MCj04136160000[1].wmf"/>
          <p:cNvPicPr>
            <a:picLocks noChangeAspect="1" noChangeArrowheads="1"/>
          </p:cNvPicPr>
          <p:nvPr/>
        </p:nvPicPr>
        <p:blipFill>
          <a:blip r:embed="rId3" cstate="print"/>
          <a:srcRect/>
          <a:stretch>
            <a:fillRect/>
          </a:stretch>
        </p:blipFill>
        <p:spPr bwMode="auto">
          <a:xfrm>
            <a:off x="5029200" y="3733800"/>
            <a:ext cx="2667000" cy="2806700"/>
          </a:xfrm>
          <a:prstGeom prst="rect">
            <a:avLst/>
          </a:prstGeom>
          <a:noFill/>
          <a:ln w="9525">
            <a:noFill/>
            <a:miter lim="800000"/>
            <a:headEnd/>
            <a:tailEnd/>
          </a:ln>
        </p:spPr>
      </p:pic>
      <p:sp>
        <p:nvSpPr>
          <p:cNvPr id="15368" name="TextBox 7"/>
          <p:cNvSpPr txBox="1">
            <a:spLocks noChangeArrowheads="1"/>
          </p:cNvSpPr>
          <p:nvPr/>
        </p:nvSpPr>
        <p:spPr bwMode="auto">
          <a:xfrm>
            <a:off x="5715000" y="6611938"/>
            <a:ext cx="1109663" cy="246062"/>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304800" y="5715000"/>
            <a:ext cx="1346844" cy="246221"/>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24000"/>
            <a:ext cx="4038600" cy="1414463"/>
          </a:xfrm>
        </p:spPr>
        <p:style>
          <a:lnRef idx="2">
            <a:schemeClr val="dk1"/>
          </a:lnRef>
          <a:fillRef idx="1">
            <a:schemeClr val="lt1"/>
          </a:fillRef>
          <a:effectRef idx="0">
            <a:schemeClr val="dk1"/>
          </a:effectRef>
          <a:fontRef idx="minor">
            <a:schemeClr val="dk1"/>
          </a:fontRef>
        </p:style>
        <p:txBody>
          <a:bodyPr>
            <a:normAutofit/>
          </a:bodyPr>
          <a:lstStyle/>
          <a:p>
            <a:pPr marL="365760" indent="-256032" algn="ctr" eaLnBrk="1" fontAlgn="auto" hangingPunct="1">
              <a:spcAft>
                <a:spcPts val="0"/>
              </a:spcAft>
              <a:buFont typeface="Wingdings 3"/>
              <a:buChar char=""/>
              <a:defRPr/>
            </a:pPr>
            <a:endParaRPr lang="en-US" dirty="0" smtClean="0"/>
          </a:p>
          <a:p>
            <a:pPr marL="365760" indent="-256032" algn="ctr" eaLnBrk="1" fontAlgn="auto" hangingPunct="1">
              <a:spcAft>
                <a:spcPts val="0"/>
              </a:spcAft>
              <a:buFont typeface="Wingdings 3"/>
              <a:buChar char=""/>
              <a:defRPr/>
            </a:pPr>
            <a:r>
              <a:rPr lang="en-US" sz="1600" dirty="0" smtClean="0"/>
              <a:t>Incorrect</a:t>
            </a:r>
          </a:p>
          <a:p>
            <a:pPr marL="365760" indent="-256032" algn="ctr" eaLnBrk="1" fontAlgn="auto" hangingPunct="1">
              <a:spcAft>
                <a:spcPts val="0"/>
              </a:spcAft>
              <a:buFont typeface="Wingdings 3"/>
              <a:buChar char=""/>
              <a:defRPr/>
            </a:pPr>
            <a:r>
              <a:rPr lang="en-US" sz="1200" dirty="0" smtClean="0"/>
              <a:t>The parathyroid gland (PTH) raises blood calcium levels when needed</a:t>
            </a:r>
            <a:endParaRPr lang="en-US" sz="1200" dirty="0"/>
          </a:p>
        </p:txBody>
      </p:sp>
      <p:sp>
        <p:nvSpPr>
          <p:cNvPr id="3" name="Content Placeholder 2"/>
          <p:cNvSpPr>
            <a:spLocks noGrp="1"/>
          </p:cNvSpPr>
          <p:nvPr>
            <p:ph sz="half" idx="2"/>
          </p:nvPr>
        </p:nvSpPr>
        <p:spPr>
          <a:xfrm>
            <a:off x="4876800" y="1524000"/>
            <a:ext cx="4038600" cy="1371600"/>
          </a:xfrm>
        </p:spPr>
        <p:style>
          <a:lnRef idx="2">
            <a:schemeClr val="dk1"/>
          </a:lnRef>
          <a:fillRef idx="1">
            <a:schemeClr val="lt1"/>
          </a:fillRef>
          <a:effectRef idx="0">
            <a:schemeClr val="dk1"/>
          </a:effectRef>
          <a:fontRef idx="minor">
            <a:schemeClr val="dk1"/>
          </a:fontRef>
        </p:style>
        <p:txBody>
          <a:bodyPr>
            <a:normAutofit/>
          </a:bodyPr>
          <a:lstStyle/>
          <a:p>
            <a:pPr marL="365760" indent="-256032" algn="ctr" eaLnBrk="1" fontAlgn="auto" hangingPunct="1">
              <a:spcAft>
                <a:spcPts val="0"/>
              </a:spcAft>
              <a:buFont typeface="Wingdings 3"/>
              <a:buChar char=""/>
              <a:defRPr/>
            </a:pPr>
            <a:endParaRPr lang="en-US" dirty="0" smtClean="0"/>
          </a:p>
          <a:p>
            <a:pPr marL="365760" indent="-256032" algn="ctr" eaLnBrk="1" fontAlgn="auto" hangingPunct="1">
              <a:spcAft>
                <a:spcPts val="0"/>
              </a:spcAft>
              <a:buFont typeface="Wingdings 3"/>
              <a:buChar char=""/>
              <a:defRPr/>
            </a:pPr>
            <a:r>
              <a:rPr lang="en-US" sz="1600" dirty="0" smtClean="0"/>
              <a:t>Correct</a:t>
            </a:r>
          </a:p>
          <a:p>
            <a:pPr marL="365760" indent="-256032" algn="ctr" eaLnBrk="1" fontAlgn="auto" hangingPunct="1">
              <a:spcAft>
                <a:spcPts val="0"/>
              </a:spcAft>
              <a:buFont typeface="Wingdings 3"/>
              <a:buChar char=""/>
              <a:defRPr/>
            </a:pPr>
            <a:r>
              <a:rPr lang="en-US" sz="1200" dirty="0" smtClean="0"/>
              <a:t>The thyroid gland increases the metabolic rate, which in turn creates energy</a:t>
            </a:r>
            <a:endParaRPr lang="en-US" sz="1200" dirty="0"/>
          </a:p>
        </p:txBody>
      </p:sp>
      <p:sp>
        <p:nvSpPr>
          <p:cNvPr id="4" name="Title 3"/>
          <p:cNvSpPr>
            <a:spLocks noGrp="1"/>
          </p:cNvSpPr>
          <p:nvPr>
            <p:ph type="title"/>
          </p:nvPr>
        </p:nvSpPr>
        <p:spPr/>
        <p:txBody>
          <a:bodyPr>
            <a:normAutofit fontScale="90000"/>
          </a:bodyPr>
          <a:lstStyle/>
          <a:p>
            <a:pPr algn="ctr" eaLnBrk="1" fontAlgn="auto" hangingPunct="1">
              <a:spcAft>
                <a:spcPts val="0"/>
              </a:spcAft>
              <a:defRPr/>
            </a:pPr>
            <a:r>
              <a:rPr lang="en-US" dirty="0" smtClean="0"/>
              <a:t>What is the function of the thyroid gland? </a:t>
            </a:r>
            <a:r>
              <a:rPr lang="en-US" sz="2700" dirty="0" smtClean="0"/>
              <a:t>(pick all that apply)</a:t>
            </a:r>
            <a:endParaRPr lang="en-US" sz="2700" dirty="0"/>
          </a:p>
        </p:txBody>
      </p:sp>
      <p:sp>
        <p:nvSpPr>
          <p:cNvPr id="9" name="Content Placeholder 1"/>
          <p:cNvSpPr txBox="1">
            <a:spLocks/>
          </p:cNvSpPr>
          <p:nvPr/>
        </p:nvSpPr>
        <p:spPr>
          <a:xfrm>
            <a:off x="457200" y="3505200"/>
            <a:ext cx="4038600" cy="1414463"/>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marL="365760" indent="-256032" algn="ctr" fontAlgn="auto">
              <a:spcBef>
                <a:spcPts val="400"/>
              </a:spcBef>
              <a:spcAft>
                <a:spcPts val="0"/>
              </a:spcAft>
              <a:buClr>
                <a:schemeClr val="accent1"/>
              </a:buClr>
              <a:buSzPct val="68000"/>
              <a:buFont typeface="Wingdings 3"/>
              <a:buChar char=""/>
              <a:defRPr/>
            </a:pPr>
            <a:endParaRPr lang="en-US" sz="2800" dirty="0"/>
          </a:p>
          <a:p>
            <a:pPr marL="365760" indent="-256032" algn="ctr" fontAlgn="auto">
              <a:spcBef>
                <a:spcPts val="400"/>
              </a:spcBef>
              <a:spcAft>
                <a:spcPts val="0"/>
              </a:spcAft>
              <a:buClr>
                <a:schemeClr val="accent1"/>
              </a:buClr>
              <a:buSzPct val="68000"/>
              <a:buFont typeface="Wingdings 3"/>
              <a:buChar char=""/>
              <a:defRPr/>
            </a:pPr>
            <a:r>
              <a:rPr lang="en-US" sz="1600" dirty="0" smtClean="0"/>
              <a:t>Correct</a:t>
            </a:r>
          </a:p>
          <a:p>
            <a:pPr marL="365760" indent="-256032" algn="ctr" fontAlgn="auto">
              <a:spcBef>
                <a:spcPts val="400"/>
              </a:spcBef>
              <a:spcAft>
                <a:spcPts val="0"/>
              </a:spcAft>
              <a:buClr>
                <a:schemeClr val="accent1"/>
              </a:buClr>
              <a:buSzPct val="68000"/>
              <a:buFont typeface="Wingdings 3"/>
              <a:buChar char=""/>
              <a:defRPr/>
            </a:pPr>
            <a:r>
              <a:rPr lang="en-US" sz="1200" dirty="0" smtClean="0"/>
              <a:t>The thyroid gland regulates growth and development</a:t>
            </a:r>
            <a:endParaRPr lang="en-US" sz="1200" dirty="0"/>
          </a:p>
        </p:txBody>
      </p:sp>
      <p:sp>
        <p:nvSpPr>
          <p:cNvPr id="10" name="Content Placeholder 1"/>
          <p:cNvSpPr txBox="1">
            <a:spLocks/>
          </p:cNvSpPr>
          <p:nvPr/>
        </p:nvSpPr>
        <p:spPr>
          <a:xfrm>
            <a:off x="4876800" y="3505200"/>
            <a:ext cx="4038600" cy="1414463"/>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marL="365760" indent="-256032" algn="ctr" fontAlgn="auto">
              <a:spcBef>
                <a:spcPts val="400"/>
              </a:spcBef>
              <a:spcAft>
                <a:spcPts val="0"/>
              </a:spcAft>
              <a:buClr>
                <a:schemeClr val="accent1"/>
              </a:buClr>
              <a:buSzPct val="68000"/>
              <a:buFont typeface="Wingdings 3"/>
              <a:buChar char=""/>
              <a:defRPr/>
            </a:pPr>
            <a:endParaRPr lang="en-US" sz="2800" dirty="0"/>
          </a:p>
          <a:p>
            <a:pPr marL="365760" indent="-256032" algn="ctr" fontAlgn="auto">
              <a:spcBef>
                <a:spcPts val="400"/>
              </a:spcBef>
              <a:spcAft>
                <a:spcPts val="0"/>
              </a:spcAft>
              <a:buClr>
                <a:schemeClr val="accent1"/>
              </a:buClr>
              <a:buSzPct val="68000"/>
              <a:buFont typeface="Wingdings 3"/>
              <a:buChar char=""/>
              <a:defRPr/>
            </a:pPr>
            <a:r>
              <a:rPr lang="en-US" sz="1600" dirty="0" smtClean="0"/>
              <a:t>Incorrect</a:t>
            </a:r>
          </a:p>
          <a:p>
            <a:pPr marL="365760" indent="-256032" algn="ctr" fontAlgn="auto">
              <a:spcBef>
                <a:spcPts val="400"/>
              </a:spcBef>
              <a:spcAft>
                <a:spcPts val="0"/>
              </a:spcAft>
              <a:buClr>
                <a:schemeClr val="accent1"/>
              </a:buClr>
              <a:buSzPct val="68000"/>
              <a:buFont typeface="Wingdings 3"/>
              <a:buChar char=""/>
              <a:defRPr/>
            </a:pPr>
            <a:r>
              <a:rPr lang="en-US" sz="1200" dirty="0"/>
              <a:t>T</a:t>
            </a:r>
            <a:r>
              <a:rPr lang="en-US" sz="1200" dirty="0" smtClean="0"/>
              <a:t>he chief cells in the stomach create HCL (stomach acid)</a:t>
            </a:r>
            <a:endParaRPr lang="en-US" sz="1200" dirty="0"/>
          </a:p>
        </p:txBody>
      </p:sp>
      <p:sp>
        <p:nvSpPr>
          <p:cNvPr id="15" name="Action Button: Home 14">
            <a:hlinkClick r:id="rId2" action="ppaction://hlinksldjump" highlightClick="1"/>
          </p:cNvPr>
          <p:cNvSpPr/>
          <p:nvPr/>
        </p:nvSpPr>
        <p:spPr>
          <a:xfrm>
            <a:off x="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Action Button: End 15">
            <a:hlinkClick r:id="" action="ppaction://hlinkshowjump?jump=endshow" highlightClick="1"/>
          </p:cNvPr>
          <p:cNvSpPr/>
          <p:nvPr/>
        </p:nvSpPr>
        <p:spPr>
          <a:xfrm>
            <a:off x="1371600" y="6172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Action Button: Back or Previous 16">
            <a:hlinkClick r:id="" action="ppaction://hlinkshowjump?jump=previousslide" highlightClick="1"/>
          </p:cNvPr>
          <p:cNvSpPr/>
          <p:nvPr/>
        </p:nvSpPr>
        <p:spPr>
          <a:xfrm>
            <a:off x="8305800" y="6096000"/>
            <a:ext cx="6858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Box 17"/>
          <p:cNvSpPr txBox="1"/>
          <p:nvPr/>
        </p:nvSpPr>
        <p:spPr>
          <a:xfrm>
            <a:off x="4800600" y="1447800"/>
            <a:ext cx="41910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54991" cmpd="thickThin">
            <a:solidFill>
              <a:schemeClr val="accent1">
                <a:lumMod val="75000"/>
              </a:schemeClr>
            </a:solidFill>
          </a:ln>
        </p:spPr>
        <p:txBody>
          <a:bodyPr anchor="ctr"/>
          <a:lstStyle/>
          <a:p>
            <a:pPr algn="ctr">
              <a:defRPr/>
            </a:pPr>
            <a:r>
              <a:rPr lang="en-US" dirty="0">
                <a:solidFill>
                  <a:schemeClr val="bg1"/>
                </a:solidFill>
                <a:latin typeface="+mn-lt"/>
              </a:rPr>
              <a:t>To create energy</a:t>
            </a:r>
          </a:p>
        </p:txBody>
      </p:sp>
      <p:sp>
        <p:nvSpPr>
          <p:cNvPr id="19" name="TextBox 18"/>
          <p:cNvSpPr txBox="1"/>
          <p:nvPr/>
        </p:nvSpPr>
        <p:spPr>
          <a:xfrm>
            <a:off x="228600" y="1447800"/>
            <a:ext cx="42672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54991" cmpd="thickThin">
            <a:solidFill>
              <a:schemeClr val="accent1">
                <a:lumMod val="75000"/>
              </a:schemeClr>
            </a:solidFill>
          </a:ln>
        </p:spPr>
        <p:txBody>
          <a:bodyPr anchor="ctr"/>
          <a:lstStyle/>
          <a:p>
            <a:pPr algn="ctr">
              <a:defRPr/>
            </a:pPr>
            <a:r>
              <a:rPr lang="en-US" dirty="0" smtClean="0">
                <a:solidFill>
                  <a:schemeClr val="bg1"/>
                </a:solidFill>
                <a:latin typeface="+mn-lt"/>
              </a:rPr>
              <a:t>Raises the </a:t>
            </a:r>
            <a:r>
              <a:rPr lang="en-US" dirty="0">
                <a:solidFill>
                  <a:schemeClr val="bg1"/>
                </a:solidFill>
                <a:latin typeface="+mn-lt"/>
              </a:rPr>
              <a:t>circulating </a:t>
            </a:r>
          </a:p>
          <a:p>
            <a:pPr algn="ctr">
              <a:defRPr/>
            </a:pPr>
            <a:r>
              <a:rPr lang="en-US" dirty="0">
                <a:solidFill>
                  <a:schemeClr val="bg1"/>
                </a:solidFill>
                <a:latin typeface="+mn-lt"/>
              </a:rPr>
              <a:t>concentration of calcium</a:t>
            </a:r>
          </a:p>
        </p:txBody>
      </p:sp>
      <p:sp>
        <p:nvSpPr>
          <p:cNvPr id="20" name="TextBox 19"/>
          <p:cNvSpPr txBox="1"/>
          <p:nvPr/>
        </p:nvSpPr>
        <p:spPr>
          <a:xfrm>
            <a:off x="304800" y="3429000"/>
            <a:ext cx="4267200" cy="16002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54991" cmpd="thickThin">
            <a:solidFill>
              <a:schemeClr val="accent1">
                <a:lumMod val="75000"/>
              </a:schemeClr>
            </a:solidFill>
          </a:ln>
        </p:spPr>
        <p:txBody>
          <a:bodyPr anchor="ctr"/>
          <a:lstStyle/>
          <a:p>
            <a:pPr algn="ctr">
              <a:defRPr/>
            </a:pPr>
            <a:r>
              <a:rPr lang="en-US" dirty="0" smtClean="0">
                <a:solidFill>
                  <a:schemeClr val="bg1"/>
                </a:solidFill>
                <a:latin typeface="+mn-lt"/>
              </a:rPr>
              <a:t>Regulates growth and development</a:t>
            </a:r>
            <a:endParaRPr lang="en-US" dirty="0">
              <a:solidFill>
                <a:schemeClr val="bg1"/>
              </a:solidFill>
              <a:latin typeface="+mn-lt"/>
            </a:endParaRPr>
          </a:p>
        </p:txBody>
      </p:sp>
      <p:sp>
        <p:nvSpPr>
          <p:cNvPr id="21" name="TextBox 20"/>
          <p:cNvSpPr txBox="1"/>
          <p:nvPr/>
        </p:nvSpPr>
        <p:spPr>
          <a:xfrm>
            <a:off x="4800600" y="3429000"/>
            <a:ext cx="4191000" cy="16002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54991" cmpd="thickThin">
            <a:solidFill>
              <a:schemeClr val="accent1">
                <a:lumMod val="75000"/>
              </a:schemeClr>
            </a:solidFill>
          </a:ln>
        </p:spPr>
        <p:txBody>
          <a:bodyPr anchor="ctr"/>
          <a:lstStyle/>
          <a:p>
            <a:pPr algn="ctr">
              <a:defRPr/>
            </a:pPr>
            <a:r>
              <a:rPr lang="en-US" dirty="0">
                <a:solidFill>
                  <a:schemeClr val="bg1"/>
                </a:solidFill>
                <a:latin typeface="+mn-lt"/>
              </a:rPr>
              <a:t>To create stomach acid</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250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0" restart="whenNotActive" fill="hold" evtFilter="cancelBubble" nodeType="interactiveSeq">
                <p:stCondLst>
                  <p:cond evt="onClick" delay="0">
                    <p:tgtEl>
                      <p:spTgt spid="19"/>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250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250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1" nodeType="afterEffect">
                                  <p:stCondLst>
                                    <p:cond delay="250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r>
              <a:rPr lang="en-US" smtClean="0"/>
              <a:t>Occurs as either an acquired or congenital defect</a:t>
            </a:r>
          </a:p>
          <a:p>
            <a:pPr eaLnBrk="1" hangingPunct="1">
              <a:buFont typeface="Wingdings 3" pitchFamily="18" charset="2"/>
              <a:buNone/>
            </a:pPr>
            <a:endParaRPr lang="en-US" smtClean="0"/>
          </a:p>
          <a:p>
            <a:pPr eaLnBrk="1" hangingPunct="1"/>
            <a:r>
              <a:rPr lang="en-US" smtClean="0"/>
              <a:t>Acquired hypothyroidism is related to either primary disease of thyroid gland or to disorders of the pituitary or hypothalamic source and develops in later life</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Hypothyroidism</a:t>
            </a:r>
            <a:endParaRPr lang="en-US" dirty="0"/>
          </a:p>
        </p:txBody>
      </p:sp>
      <p:sp>
        <p:nvSpPr>
          <p:cNvPr id="4" name="Action Button: Home 3">
            <a:hlinkClick r:id="rId2" action="ppaction://hlinksldjump" highlightClick="1"/>
          </p:cNvPr>
          <p:cNvSpPr/>
          <p:nvPr/>
        </p:nvSpPr>
        <p:spPr>
          <a:xfrm>
            <a:off x="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2954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82296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11" name="Picture 7" descr="C:\Documents and Settings\Trost\Local Settings\Temporary Internet Files\Content.IE5\WT6GO8NB\MCj02811610000[1].wmf"/>
          <p:cNvPicPr>
            <a:picLocks noChangeAspect="1" noChangeArrowheads="1"/>
          </p:cNvPicPr>
          <p:nvPr/>
        </p:nvPicPr>
        <p:blipFill>
          <a:blip r:embed="rId3" cstate="print"/>
          <a:srcRect/>
          <a:stretch>
            <a:fillRect/>
          </a:stretch>
        </p:blipFill>
        <p:spPr bwMode="auto">
          <a:xfrm>
            <a:off x="6096000" y="4114800"/>
            <a:ext cx="1763713" cy="2286000"/>
          </a:xfrm>
          <a:prstGeom prst="rect">
            <a:avLst/>
          </a:prstGeom>
          <a:noFill/>
          <a:ln w="9525">
            <a:noFill/>
            <a:miter lim="800000"/>
            <a:headEnd/>
            <a:tailEnd/>
          </a:ln>
        </p:spPr>
      </p:pic>
      <p:sp>
        <p:nvSpPr>
          <p:cNvPr id="21512" name="TextBox 7"/>
          <p:cNvSpPr txBox="1">
            <a:spLocks noChangeArrowheads="1"/>
          </p:cNvSpPr>
          <p:nvPr/>
        </p:nvSpPr>
        <p:spPr bwMode="auto">
          <a:xfrm>
            <a:off x="6324600" y="6400800"/>
            <a:ext cx="1109663" cy="246063"/>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381000" y="5715000"/>
            <a:ext cx="1346844" cy="400110"/>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a:t>
            </a:r>
          </a:p>
          <a:p>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263650"/>
          </a:xfrm>
        </p:spPr>
        <p:txBody>
          <a:bodyPr>
            <a:normAutofit fontScale="90000"/>
          </a:bodyPr>
          <a:lstStyle/>
          <a:p>
            <a:pPr eaLnBrk="1" fontAlgn="auto" hangingPunct="1">
              <a:spcAft>
                <a:spcPts val="0"/>
              </a:spcAft>
              <a:defRPr/>
            </a:pPr>
            <a:r>
              <a:rPr lang="en-US" dirty="0" smtClean="0"/>
              <a:t>Signs &amp; Symptoms: Hypothyroidism</a:t>
            </a:r>
            <a:endParaRPr lang="en-US" dirty="0"/>
          </a:p>
        </p:txBody>
      </p:sp>
      <p:sp>
        <p:nvSpPr>
          <p:cNvPr id="24579" name="Content Placeholder 4"/>
          <p:cNvSpPr>
            <a:spLocks noGrp="1"/>
          </p:cNvSpPr>
          <p:nvPr>
            <p:ph sz="quarter" idx="2"/>
          </p:nvPr>
        </p:nvSpPr>
        <p:spPr>
          <a:xfrm>
            <a:off x="457200" y="1444625"/>
            <a:ext cx="4040188" cy="3941763"/>
          </a:xfrm>
          <a:ln>
            <a:prstDash val="solid"/>
          </a:ln>
        </p:spPr>
        <p:txBody>
          <a:bodyPr/>
          <a:lstStyle/>
          <a:p>
            <a:pPr eaLnBrk="1" hangingPunct="1"/>
            <a:r>
              <a:rPr lang="en-US" smtClean="0"/>
              <a:t>Loss of appetite</a:t>
            </a:r>
          </a:p>
          <a:p>
            <a:pPr eaLnBrk="1" hangingPunct="1"/>
            <a:r>
              <a:rPr lang="en-US" smtClean="0"/>
              <a:t>Chronic fatigue/Tiredness</a:t>
            </a:r>
          </a:p>
          <a:p>
            <a:pPr eaLnBrk="1" hangingPunct="1"/>
            <a:r>
              <a:rPr lang="en-US" smtClean="0"/>
              <a:t>Constipation</a:t>
            </a:r>
          </a:p>
          <a:p>
            <a:pPr eaLnBrk="1" hangingPunct="1"/>
            <a:r>
              <a:rPr lang="en-US" smtClean="0"/>
              <a:t>Depression</a:t>
            </a:r>
          </a:p>
          <a:p>
            <a:pPr eaLnBrk="1" hangingPunct="1"/>
            <a:r>
              <a:rPr lang="en-US" smtClean="0"/>
              <a:t>Dry skin/other skin conditions</a:t>
            </a:r>
          </a:p>
          <a:p>
            <a:pPr eaLnBrk="1" hangingPunct="1"/>
            <a:r>
              <a:rPr lang="en-US" smtClean="0"/>
              <a:t>Hair loss</a:t>
            </a:r>
          </a:p>
          <a:p>
            <a:pPr eaLnBrk="1" hangingPunct="1"/>
            <a:endParaRPr lang="en-US" smtClean="0"/>
          </a:p>
        </p:txBody>
      </p:sp>
      <p:sp>
        <p:nvSpPr>
          <p:cNvPr id="24580" name="Content Placeholder 5"/>
          <p:cNvSpPr>
            <a:spLocks noGrp="1"/>
          </p:cNvSpPr>
          <p:nvPr>
            <p:ph sz="quarter" idx="4"/>
          </p:nvPr>
        </p:nvSpPr>
        <p:spPr>
          <a:xfrm>
            <a:off x="4645025" y="1444625"/>
            <a:ext cx="4041775" cy="3941763"/>
          </a:xfrm>
          <a:ln>
            <a:prstDash val="solid"/>
          </a:ln>
        </p:spPr>
        <p:txBody>
          <a:bodyPr/>
          <a:lstStyle/>
          <a:p>
            <a:pPr eaLnBrk="1" hangingPunct="1">
              <a:spcBef>
                <a:spcPct val="0"/>
              </a:spcBef>
            </a:pPr>
            <a:r>
              <a:rPr lang="en-US" smtClean="0"/>
              <a:t>Infections</a:t>
            </a:r>
          </a:p>
          <a:p>
            <a:pPr eaLnBrk="1" hangingPunct="1">
              <a:spcBef>
                <a:spcPct val="0"/>
              </a:spcBef>
            </a:pPr>
            <a:r>
              <a:rPr lang="en-US" smtClean="0"/>
              <a:t>Sensitivity to cold/low body temperature</a:t>
            </a:r>
          </a:p>
          <a:p>
            <a:pPr eaLnBrk="1" hangingPunct="1">
              <a:spcBef>
                <a:spcPct val="0"/>
              </a:spcBef>
            </a:pPr>
            <a:r>
              <a:rPr lang="en-US" smtClean="0"/>
              <a:t>Muscle weakness</a:t>
            </a:r>
          </a:p>
          <a:p>
            <a:pPr eaLnBrk="1" hangingPunct="1">
              <a:spcBef>
                <a:spcPct val="0"/>
              </a:spcBef>
            </a:pPr>
            <a:r>
              <a:rPr lang="en-US" smtClean="0"/>
              <a:t>Weight gain</a:t>
            </a:r>
          </a:p>
          <a:p>
            <a:pPr eaLnBrk="1" hangingPunct="1">
              <a:spcBef>
                <a:spcPct val="0"/>
              </a:spcBef>
            </a:pPr>
            <a:r>
              <a:rPr lang="en-US" smtClean="0"/>
              <a:t>Painful/heavy premenstrual period</a:t>
            </a:r>
          </a:p>
          <a:p>
            <a:pPr eaLnBrk="1" hangingPunct="1">
              <a:spcBef>
                <a:spcPct val="0"/>
              </a:spcBef>
            </a:pPr>
            <a:r>
              <a:rPr lang="en-US" smtClean="0"/>
              <a:t>Slow speech</a:t>
            </a:r>
          </a:p>
          <a:p>
            <a:pPr eaLnBrk="1" hangingPunct="1">
              <a:spcBef>
                <a:spcPct val="0"/>
              </a:spcBef>
            </a:pPr>
            <a:endParaRPr lang="en-US" smtClean="0"/>
          </a:p>
        </p:txBody>
      </p:sp>
      <p:sp>
        <p:nvSpPr>
          <p:cNvPr id="9" name="Action Button: Home 8">
            <a:hlinkClick r:id="rId2" action="ppaction://hlinksldjump" highlightClick="1"/>
          </p:cNvPr>
          <p:cNvSpPr/>
          <p:nvPr/>
        </p:nvSpPr>
        <p:spPr>
          <a:xfrm>
            <a:off x="0" y="60198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End 9">
            <a:hlinkClick r:id="" action="ppaction://hlinkshowjump?jump=endshow" highlightClick="1"/>
          </p:cNvPr>
          <p:cNvSpPr/>
          <p:nvPr/>
        </p:nvSpPr>
        <p:spPr>
          <a:xfrm flipV="1">
            <a:off x="11430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Action Button: Back or Previous 10">
            <a:hlinkClick r:id="" action="ppaction://hlinkshowjump?jump=previousslide" highlightClick="1"/>
          </p:cNvPr>
          <p:cNvSpPr/>
          <p:nvPr/>
        </p:nvSpPr>
        <p:spPr>
          <a:xfrm>
            <a:off x="8077200" y="6096000"/>
            <a:ext cx="8382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4" name="Picture 10" descr="C:\Users\Girls' Room\AppData\Local\Microsoft\Windows\Temporary Internet Files\Content.IE5\8NOAG4H4\MMj03652620000[1].gif"/>
          <p:cNvPicPr>
            <a:picLocks noChangeAspect="1" noChangeArrowheads="1" noCrop="1"/>
          </p:cNvPicPr>
          <p:nvPr/>
        </p:nvPicPr>
        <p:blipFill>
          <a:blip r:embed="rId3" cstate="print"/>
          <a:srcRect/>
          <a:stretch>
            <a:fillRect/>
          </a:stretch>
        </p:blipFill>
        <p:spPr bwMode="auto">
          <a:xfrm>
            <a:off x="3124200" y="4648200"/>
            <a:ext cx="3175000" cy="1947863"/>
          </a:xfrm>
          <a:prstGeom prst="rect">
            <a:avLst/>
          </a:prstGeom>
          <a:noFill/>
          <a:ln w="9525">
            <a:noFill/>
            <a:miter lim="800000"/>
            <a:headEnd/>
            <a:tailEnd/>
          </a:ln>
        </p:spPr>
      </p:pic>
      <p:sp>
        <p:nvSpPr>
          <p:cNvPr id="24585" name="TextBox 14"/>
          <p:cNvSpPr txBox="1">
            <a:spLocks noChangeArrowheads="1"/>
          </p:cNvSpPr>
          <p:nvPr/>
        </p:nvSpPr>
        <p:spPr bwMode="auto">
          <a:xfrm>
            <a:off x="4114800" y="6611938"/>
            <a:ext cx="1109663" cy="246062"/>
          </a:xfrm>
          <a:prstGeom prst="rect">
            <a:avLst/>
          </a:prstGeom>
          <a:noFill/>
          <a:ln w="9525">
            <a:noFill/>
            <a:miter lim="800000"/>
            <a:headEnd/>
            <a:tailEnd/>
          </a:ln>
        </p:spPr>
        <p:txBody>
          <a:bodyPr wrap="none">
            <a:spAutoFit/>
          </a:bodyPr>
          <a:lstStyle/>
          <a:p>
            <a:r>
              <a:rPr lang="en-US" sz="1000"/>
              <a:t>Microsoft Clipart</a:t>
            </a:r>
          </a:p>
        </p:txBody>
      </p:sp>
      <p:sp>
        <p:nvSpPr>
          <p:cNvPr id="12" name="TextBox 11"/>
          <p:cNvSpPr txBox="1"/>
          <p:nvPr/>
        </p:nvSpPr>
        <p:spPr>
          <a:xfrm>
            <a:off x="228600" y="5715000"/>
            <a:ext cx="1346844" cy="523220"/>
          </a:xfrm>
          <a:prstGeom prst="rect">
            <a:avLst/>
          </a:prstGeom>
          <a:noFill/>
        </p:spPr>
        <p:txBody>
          <a:bodyPr wrap="none" rtlCol="0">
            <a:spAutoFit/>
          </a:bodyPr>
          <a:lstStyle/>
          <a:p>
            <a:pPr lvl="0"/>
            <a:r>
              <a:rPr lang="en-US" sz="1000" dirty="0">
                <a:solidFill>
                  <a:prstClr val="black"/>
                </a:solidFill>
              </a:rPr>
              <a:t>(</a:t>
            </a:r>
            <a:r>
              <a:rPr lang="en-US" sz="1000" dirty="0" err="1">
                <a:solidFill>
                  <a:prstClr val="black"/>
                </a:solidFill>
              </a:rPr>
              <a:t>Matfin</a:t>
            </a:r>
            <a:r>
              <a:rPr lang="en-US" sz="1000" dirty="0">
                <a:solidFill>
                  <a:prstClr val="black"/>
                </a:solidFill>
              </a:rPr>
              <a:t>, </a:t>
            </a:r>
            <a:r>
              <a:rPr lang="en-US" sz="1000" dirty="0" err="1">
                <a:solidFill>
                  <a:prstClr val="black"/>
                </a:solidFill>
              </a:rPr>
              <a:t>Porth</a:t>
            </a:r>
            <a:r>
              <a:rPr lang="en-US" sz="1000" dirty="0">
                <a:solidFill>
                  <a:prstClr val="black"/>
                </a:solidFill>
              </a:rPr>
              <a:t>, 2009)</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eaLnBrk="1" hangingPunct="1">
              <a:buFont typeface="Wingdings 3" pitchFamily="18" charset="2"/>
              <a:buNone/>
            </a:pPr>
            <a:r>
              <a:rPr lang="en-US" b="1" smtClean="0"/>
              <a:t>Treatment:</a:t>
            </a:r>
          </a:p>
          <a:p>
            <a:pPr eaLnBrk="1" hangingPunct="1"/>
            <a:r>
              <a:rPr lang="en-US" smtClean="0"/>
              <a:t>Thyroid function improves with: </a:t>
            </a:r>
          </a:p>
          <a:p>
            <a:pPr lvl="1" eaLnBrk="1" hangingPunct="1"/>
            <a:r>
              <a:rPr lang="en-US" smtClean="0"/>
              <a:t>Proper balance of nutrients</a:t>
            </a:r>
          </a:p>
          <a:p>
            <a:pPr lvl="1" eaLnBrk="1" hangingPunct="1"/>
            <a:r>
              <a:rPr lang="en-US" smtClean="0"/>
              <a:t>Thyroid hormone replacement medication </a:t>
            </a:r>
          </a:p>
          <a:p>
            <a:pPr lvl="2" eaLnBrk="1" hangingPunct="1"/>
            <a:r>
              <a:rPr lang="en-US" smtClean="0"/>
              <a:t>Synthroid/levothyroxine/levoxyl/levothroid</a:t>
            </a:r>
          </a:p>
          <a:p>
            <a:pPr eaLnBrk="1" hangingPunct="1">
              <a:buFont typeface="Wingdings 3" pitchFamily="18" charset="2"/>
              <a:buNone/>
            </a:pPr>
            <a:r>
              <a:rPr lang="en-US" b="1" smtClean="0"/>
              <a:t>Management:</a:t>
            </a:r>
          </a:p>
          <a:p>
            <a:pPr eaLnBrk="1" hangingPunct="1"/>
            <a:r>
              <a:rPr lang="en-US" smtClean="0"/>
              <a:t>Follow up blood work to monitor TSH (Thyroid Stimulating Hormone) levels</a:t>
            </a:r>
          </a:p>
          <a:p>
            <a:pPr eaLnBrk="1" hangingPunct="1"/>
            <a:r>
              <a:rPr lang="en-US" smtClean="0"/>
              <a:t>Regular visits with M.D.</a:t>
            </a:r>
          </a:p>
          <a:p>
            <a:pPr eaLnBrk="1" hangingPunct="1"/>
            <a:r>
              <a:rPr lang="en-US" smtClean="0"/>
              <a:t>Balanced nutrition</a:t>
            </a:r>
          </a:p>
          <a:p>
            <a:pPr lvl="2" eaLnBrk="1" hangingPunct="1">
              <a:buFont typeface="Wingdings 2" pitchFamily="18" charset="2"/>
              <a:buNone/>
            </a:pPr>
            <a:endParaRPr lang="en-US" smtClean="0"/>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Treatment/Management: Hypothyroidism</a:t>
            </a:r>
            <a:endParaRPr lang="en-US" dirty="0"/>
          </a:p>
        </p:txBody>
      </p:sp>
      <p:sp>
        <p:nvSpPr>
          <p:cNvPr id="5" name="Action Button: Home 4">
            <a:hlinkClick r:id="rId2" action="ppaction://hlinksldjump" highlightClick="1"/>
          </p:cNvPr>
          <p:cNvSpPr/>
          <p:nvPr/>
        </p:nvSpPr>
        <p:spPr>
          <a:xfrm>
            <a:off x="228600" y="61722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End 5">
            <a:hlinkClick r:id="" action="ppaction://hlinkshowjump?jump=endshow" highlightClick="1"/>
          </p:cNvPr>
          <p:cNvSpPr/>
          <p:nvPr/>
        </p:nvSpPr>
        <p:spPr>
          <a:xfrm>
            <a:off x="1371600" y="6172200"/>
            <a:ext cx="7620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Back or Previous 6">
            <a:hlinkClick r:id="" action="ppaction://hlinkshowjump?jump=previousslide" highlightClick="1"/>
          </p:cNvPr>
          <p:cNvSpPr/>
          <p:nvPr/>
        </p:nvSpPr>
        <p:spPr>
          <a:xfrm>
            <a:off x="8077200" y="6172200"/>
            <a:ext cx="8382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7" name="Picture 7" descr="C:\Documents and Settings\Trost\Local Settings\Temporary Internet Files\Content.IE5\C3DF08SP\MCj02805120000[1].wmf"/>
          <p:cNvPicPr>
            <a:picLocks noChangeAspect="1" noChangeArrowheads="1"/>
          </p:cNvPicPr>
          <p:nvPr/>
        </p:nvPicPr>
        <p:blipFill>
          <a:blip r:embed="rId3" cstate="print"/>
          <a:srcRect/>
          <a:stretch>
            <a:fillRect/>
          </a:stretch>
        </p:blipFill>
        <p:spPr bwMode="auto">
          <a:xfrm>
            <a:off x="5105400" y="4953000"/>
            <a:ext cx="2362200" cy="1666875"/>
          </a:xfrm>
          <a:prstGeom prst="rect">
            <a:avLst/>
          </a:prstGeom>
          <a:noFill/>
          <a:ln w="9525">
            <a:noFill/>
            <a:miter lim="800000"/>
            <a:headEnd/>
            <a:tailEnd/>
          </a:ln>
        </p:spPr>
      </p:pic>
      <p:sp>
        <p:nvSpPr>
          <p:cNvPr id="25608" name="TextBox 7"/>
          <p:cNvSpPr txBox="1">
            <a:spLocks noChangeArrowheads="1"/>
          </p:cNvSpPr>
          <p:nvPr/>
        </p:nvSpPr>
        <p:spPr bwMode="auto">
          <a:xfrm>
            <a:off x="5638800" y="6629400"/>
            <a:ext cx="1109663" cy="246063"/>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533400" y="5791200"/>
            <a:ext cx="1346844" cy="523220"/>
          </a:xfrm>
          <a:prstGeom prst="rect">
            <a:avLst/>
          </a:prstGeom>
          <a:noFill/>
        </p:spPr>
        <p:txBody>
          <a:bodyPr wrap="none" rtlCol="0">
            <a:spAutoFit/>
          </a:bodyPr>
          <a:lstStyle/>
          <a:p>
            <a:pPr lvl="0"/>
            <a:r>
              <a:rPr lang="en-US" sz="1000" dirty="0">
                <a:solidFill>
                  <a:prstClr val="black"/>
                </a:solidFill>
              </a:rPr>
              <a:t>(</a:t>
            </a:r>
            <a:r>
              <a:rPr lang="en-US" sz="1000" dirty="0" err="1">
                <a:solidFill>
                  <a:prstClr val="black"/>
                </a:solidFill>
              </a:rPr>
              <a:t>Matfin</a:t>
            </a:r>
            <a:r>
              <a:rPr lang="en-US" sz="1000" dirty="0">
                <a:solidFill>
                  <a:prstClr val="black"/>
                </a:solidFill>
              </a:rPr>
              <a:t>, </a:t>
            </a:r>
            <a:r>
              <a:rPr lang="en-US" sz="1000" dirty="0" err="1">
                <a:solidFill>
                  <a:prstClr val="black"/>
                </a:solidFill>
              </a:rPr>
              <a:t>Porth</a:t>
            </a:r>
            <a:r>
              <a:rPr lang="en-US" sz="1000" dirty="0">
                <a:solidFill>
                  <a:prstClr val="black"/>
                </a:solidFill>
              </a:rPr>
              <a:t>, 2009)</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138"/>
            <a:ext cx="3962400" cy="1414462"/>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365760" indent="-256032" algn="ctr" eaLnBrk="1" fontAlgn="auto" hangingPunct="1">
              <a:spcAft>
                <a:spcPts val="0"/>
              </a:spcAft>
              <a:buFont typeface="Wingdings 3"/>
              <a:buChar char=""/>
              <a:defRPr/>
            </a:pPr>
            <a:endParaRPr lang="en-US" sz="3600" dirty="0" smtClean="0"/>
          </a:p>
          <a:p>
            <a:pPr marL="365760" indent="-256032" algn="ctr" eaLnBrk="1" fontAlgn="auto" hangingPunct="1">
              <a:spcAft>
                <a:spcPts val="0"/>
              </a:spcAft>
              <a:buFont typeface="Wingdings 3"/>
              <a:buChar char=""/>
              <a:defRPr/>
            </a:pPr>
            <a:r>
              <a:rPr lang="en-US" sz="3600" dirty="0" smtClean="0"/>
              <a:t>Incorrect</a:t>
            </a:r>
          </a:p>
          <a:p>
            <a:pPr marL="365760" indent="-256032" algn="ctr" eaLnBrk="1" fontAlgn="auto" hangingPunct="1">
              <a:spcAft>
                <a:spcPts val="0"/>
              </a:spcAft>
              <a:buFont typeface="Wingdings 3"/>
              <a:buChar char=""/>
              <a:defRPr/>
            </a:pPr>
            <a:r>
              <a:rPr lang="en-US" dirty="0" smtClean="0"/>
              <a:t>An increase in the metabolic rate creates increased energy; hypothyroid activity means the thyroid gland is not very active. Therefore, the metabolic rate decreases</a:t>
            </a:r>
          </a:p>
          <a:p>
            <a:pPr marL="365760" indent="-256032" algn="ctr" eaLnBrk="1" fontAlgn="auto" hangingPunct="1">
              <a:spcAft>
                <a:spcPts val="0"/>
              </a:spcAft>
              <a:buFont typeface="Wingdings 3"/>
              <a:buChar char=""/>
              <a:defRPr/>
            </a:pPr>
            <a:endParaRPr lang="en-US" dirty="0" smtClean="0"/>
          </a:p>
        </p:txBody>
      </p:sp>
      <p:sp>
        <p:nvSpPr>
          <p:cNvPr id="3" name="Content Placeholder 2"/>
          <p:cNvSpPr>
            <a:spLocks noGrp="1"/>
          </p:cNvSpPr>
          <p:nvPr>
            <p:ph sz="half" idx="2"/>
          </p:nvPr>
        </p:nvSpPr>
        <p:spPr>
          <a:xfrm>
            <a:off x="4800600" y="1481138"/>
            <a:ext cx="3886200" cy="1414462"/>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365760" indent="-256032" algn="ctr" eaLnBrk="1" fontAlgn="auto" hangingPunct="1">
              <a:spcAft>
                <a:spcPts val="0"/>
              </a:spcAft>
              <a:buFont typeface="Wingdings 3"/>
              <a:buChar char=""/>
              <a:defRPr/>
            </a:pPr>
            <a:endParaRPr lang="en-US" dirty="0" smtClean="0"/>
          </a:p>
          <a:p>
            <a:pPr marL="365760" indent="-256032" algn="ctr" eaLnBrk="1" fontAlgn="auto" hangingPunct="1">
              <a:spcAft>
                <a:spcPts val="0"/>
              </a:spcAft>
              <a:buFont typeface="Wingdings 3"/>
              <a:buChar char=""/>
              <a:defRPr/>
            </a:pPr>
            <a:r>
              <a:rPr lang="en-US" sz="3400" dirty="0" smtClean="0"/>
              <a:t>Incorrect</a:t>
            </a:r>
          </a:p>
          <a:p>
            <a:pPr marL="365760" indent="-256032" algn="ctr" eaLnBrk="1" fontAlgn="auto" hangingPunct="1">
              <a:spcAft>
                <a:spcPts val="0"/>
              </a:spcAft>
              <a:buFont typeface="Wingdings 3"/>
              <a:buChar char=""/>
              <a:defRPr/>
            </a:pPr>
            <a:r>
              <a:rPr lang="en-US" sz="2500" dirty="0" smtClean="0"/>
              <a:t>The chief cells in the stomach create hydrochloric acid (</a:t>
            </a:r>
            <a:r>
              <a:rPr lang="en-US" sz="2500" dirty="0" err="1" smtClean="0"/>
              <a:t>HCl</a:t>
            </a:r>
            <a:r>
              <a:rPr lang="en-US" sz="2500" dirty="0" smtClean="0"/>
              <a:t>)</a:t>
            </a:r>
            <a:endParaRPr lang="en-US" sz="2500" dirty="0"/>
          </a:p>
        </p:txBody>
      </p:sp>
      <p:sp>
        <p:nvSpPr>
          <p:cNvPr id="4" name="Title 3"/>
          <p:cNvSpPr>
            <a:spLocks noGrp="1"/>
          </p:cNvSpPr>
          <p:nvPr>
            <p:ph type="title"/>
          </p:nvPr>
        </p:nvSpPr>
        <p:spPr/>
        <p:txBody>
          <a:bodyPr/>
          <a:lstStyle/>
          <a:p>
            <a:pPr algn="ctr" eaLnBrk="1" fontAlgn="auto" hangingPunct="1">
              <a:spcAft>
                <a:spcPts val="0"/>
              </a:spcAft>
              <a:defRPr/>
            </a:pPr>
            <a:r>
              <a:rPr lang="en-US" dirty="0" smtClean="0"/>
              <a:t>What is Hypothyroidism?</a:t>
            </a:r>
            <a:endParaRPr lang="en-US" dirty="0"/>
          </a:p>
        </p:txBody>
      </p:sp>
      <p:sp>
        <p:nvSpPr>
          <p:cNvPr id="5" name="Rectangle 4"/>
          <p:cNvSpPr/>
          <p:nvPr/>
        </p:nvSpPr>
        <p:spPr>
          <a:xfrm>
            <a:off x="457200" y="3581400"/>
            <a:ext cx="3962400" cy="1447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600" dirty="0" smtClean="0"/>
          </a:p>
          <a:p>
            <a:pPr algn="ctr" fontAlgn="auto">
              <a:spcBef>
                <a:spcPts val="0"/>
              </a:spcBef>
              <a:spcAft>
                <a:spcPts val="0"/>
              </a:spcAft>
              <a:buFont typeface="Arial" pitchFamily="34" charset="0"/>
              <a:buChar char="•"/>
              <a:defRPr/>
            </a:pPr>
            <a:r>
              <a:rPr lang="en-US" sz="1600" dirty="0" smtClean="0"/>
              <a:t>Correct</a:t>
            </a:r>
          </a:p>
          <a:p>
            <a:pPr algn="ctr" fontAlgn="auto">
              <a:spcBef>
                <a:spcPts val="0"/>
              </a:spcBef>
              <a:spcAft>
                <a:spcPts val="0"/>
              </a:spcAft>
              <a:buFont typeface="Arial" pitchFamily="34" charset="0"/>
              <a:buChar char="•"/>
              <a:defRPr/>
            </a:pPr>
            <a:r>
              <a:rPr lang="en-US" sz="1200" dirty="0" smtClean="0"/>
              <a:t>The thyroid gland’s job is to increase the metabolic rate; hypothyroidism means the gland is underactive and not working to create increased energy </a:t>
            </a:r>
            <a:endParaRPr lang="en-US" sz="1200" dirty="0"/>
          </a:p>
        </p:txBody>
      </p:sp>
      <p:sp>
        <p:nvSpPr>
          <p:cNvPr id="6" name="Rectangle 5"/>
          <p:cNvSpPr/>
          <p:nvPr/>
        </p:nvSpPr>
        <p:spPr>
          <a:xfrm>
            <a:off x="4800600" y="3581400"/>
            <a:ext cx="3886200" cy="1447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buFont typeface="Arial" pitchFamily="34" charset="0"/>
              <a:buChar char="•"/>
              <a:defRPr/>
            </a:pPr>
            <a:r>
              <a:rPr lang="en-US" sz="1600" dirty="0" smtClean="0"/>
              <a:t>Incorrect</a:t>
            </a:r>
            <a:endParaRPr lang="en-US" sz="1200" dirty="0" smtClean="0"/>
          </a:p>
          <a:p>
            <a:pPr algn="ctr" fontAlgn="auto">
              <a:spcBef>
                <a:spcPts val="0"/>
              </a:spcBef>
              <a:spcAft>
                <a:spcPts val="0"/>
              </a:spcAft>
              <a:buFont typeface="Arial" pitchFamily="34" charset="0"/>
              <a:buChar char="•"/>
              <a:defRPr/>
            </a:pPr>
            <a:r>
              <a:rPr lang="en-US" sz="1200" dirty="0" smtClean="0"/>
              <a:t>The parathyroid gland monitors blood calcium levels</a:t>
            </a:r>
            <a:endParaRPr lang="en-US" sz="1600" dirty="0"/>
          </a:p>
        </p:txBody>
      </p:sp>
      <p:sp>
        <p:nvSpPr>
          <p:cNvPr id="7" name="Rectangle 6"/>
          <p:cNvSpPr/>
          <p:nvPr/>
        </p:nvSpPr>
        <p:spPr>
          <a:xfrm>
            <a:off x="381000" y="1371600"/>
            <a:ext cx="41148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Increase in metabolic process</a:t>
            </a:r>
          </a:p>
        </p:txBody>
      </p:sp>
      <p:sp>
        <p:nvSpPr>
          <p:cNvPr id="8" name="Rectangle 7"/>
          <p:cNvSpPr/>
          <p:nvPr/>
        </p:nvSpPr>
        <p:spPr>
          <a:xfrm>
            <a:off x="4724400" y="1371600"/>
            <a:ext cx="40386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Increase in stomach acid</a:t>
            </a:r>
          </a:p>
        </p:txBody>
      </p:sp>
      <p:sp>
        <p:nvSpPr>
          <p:cNvPr id="9" name="Rectangle 8"/>
          <p:cNvSpPr/>
          <p:nvPr/>
        </p:nvSpPr>
        <p:spPr>
          <a:xfrm>
            <a:off x="381000" y="3505200"/>
            <a:ext cx="41148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Decrease in metabolic process</a:t>
            </a:r>
          </a:p>
        </p:txBody>
      </p:sp>
      <p:sp>
        <p:nvSpPr>
          <p:cNvPr id="10" name="Rectangle 9"/>
          <p:cNvSpPr/>
          <p:nvPr/>
        </p:nvSpPr>
        <p:spPr>
          <a:xfrm>
            <a:off x="4724400" y="3505200"/>
            <a:ext cx="39624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Decrease in circulating calcium in blood </a:t>
            </a:r>
          </a:p>
        </p:txBody>
      </p:sp>
      <p:sp>
        <p:nvSpPr>
          <p:cNvPr id="11" name="Action Button: Home 10">
            <a:hlinkClick r:id="rId2" action="ppaction://hlinksldjump" highlightClick="1"/>
          </p:cNvPr>
          <p:cNvSpPr/>
          <p:nvPr/>
        </p:nvSpPr>
        <p:spPr>
          <a:xfrm>
            <a:off x="2286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ction Button: End 11">
            <a:hlinkClick r:id="" action="ppaction://hlinkshowjump?jump=endshow" highlightClick="1"/>
          </p:cNvPr>
          <p:cNvSpPr/>
          <p:nvPr/>
        </p:nvSpPr>
        <p:spPr>
          <a:xfrm>
            <a:off x="1524000" y="6096000"/>
            <a:ext cx="6858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Action Button: Back or Previous 12">
            <a:hlinkClick r:id="" action="ppaction://hlinkshowjump?jump=previousslide" highlightClick="1"/>
          </p:cNvPr>
          <p:cNvSpPr/>
          <p:nvPr/>
        </p:nvSpPr>
        <p:spPr>
          <a:xfrm>
            <a:off x="8229600" y="6096000"/>
            <a:ext cx="6858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50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500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500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1" nodeType="afterEffect">
                                  <p:stCondLst>
                                    <p:cond delay="500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eaLnBrk="1" hangingPunct="1"/>
            <a:r>
              <a:rPr lang="en-US" dirty="0" smtClean="0"/>
              <a:t>Occurs when tissues are exposed to elevated levels of circulating hormone</a:t>
            </a:r>
          </a:p>
          <a:p>
            <a:pPr eaLnBrk="1" hangingPunct="1"/>
            <a:r>
              <a:rPr lang="en-US" dirty="0" smtClean="0"/>
              <a:t>Hyperactivity of thyroid gland which increases metabolism (overactive thyroid gland)</a:t>
            </a:r>
          </a:p>
          <a:p>
            <a:pPr eaLnBrk="1" hangingPunct="1"/>
            <a:endParaRPr lang="en-US" dirty="0" smtClean="0"/>
          </a:p>
          <a:p>
            <a:pPr eaLnBrk="1" hangingPunct="1"/>
            <a:endParaRPr lang="en-US" dirty="0"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Hyperthyroidism</a:t>
            </a:r>
            <a:endParaRPr lang="en-US" dirty="0"/>
          </a:p>
        </p:txBody>
      </p:sp>
      <p:pic>
        <p:nvPicPr>
          <p:cNvPr id="26628" name="Picture 4"/>
          <p:cNvPicPr>
            <a:picLocks noChangeAspect="1" noChangeArrowheads="1"/>
          </p:cNvPicPr>
          <p:nvPr/>
        </p:nvPicPr>
        <p:blipFill>
          <a:blip r:embed="rId2" cstate="print"/>
          <a:srcRect/>
          <a:stretch>
            <a:fillRect/>
          </a:stretch>
        </p:blipFill>
        <p:spPr bwMode="auto">
          <a:xfrm>
            <a:off x="1371600" y="3276600"/>
            <a:ext cx="2922588" cy="1981200"/>
          </a:xfrm>
          <a:prstGeom prst="rect">
            <a:avLst/>
          </a:prstGeom>
          <a:noFill/>
          <a:ln w="9525">
            <a:noFill/>
            <a:miter lim="800000"/>
            <a:headEnd/>
            <a:tailEnd/>
          </a:ln>
        </p:spPr>
      </p:pic>
      <p:sp>
        <p:nvSpPr>
          <p:cNvPr id="8" name="Action Button: Home 7">
            <a:hlinkClick r:id="rId3" action="ppaction://hlinksldjump" highlightClick="1"/>
          </p:cNvPr>
          <p:cNvSpPr/>
          <p:nvPr/>
        </p:nvSpPr>
        <p:spPr>
          <a:xfrm>
            <a:off x="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End 8">
            <a:hlinkClick r:id="" action="ppaction://hlinkshowjump?jump=endshow" highlightClick="1"/>
          </p:cNvPr>
          <p:cNvSpPr/>
          <p:nvPr/>
        </p:nvSpPr>
        <p:spPr>
          <a:xfrm>
            <a:off x="838200" y="6248400"/>
            <a:ext cx="533400" cy="6096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Back or Previous 9">
            <a:hlinkClick r:id="" action="ppaction://hlinkshowjump?jump=previousslide" highlightClick="1"/>
          </p:cNvPr>
          <p:cNvSpPr/>
          <p:nvPr/>
        </p:nvSpPr>
        <p:spPr>
          <a:xfrm>
            <a:off x="8534400" y="6324600"/>
            <a:ext cx="6096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32" name="Picture 3"/>
          <p:cNvPicPr>
            <a:picLocks noChangeAspect="1" noChangeArrowheads="1"/>
          </p:cNvPicPr>
          <p:nvPr/>
        </p:nvPicPr>
        <p:blipFill>
          <a:blip r:embed="rId4" cstate="print"/>
          <a:srcRect/>
          <a:stretch>
            <a:fillRect/>
          </a:stretch>
        </p:blipFill>
        <p:spPr bwMode="auto">
          <a:xfrm>
            <a:off x="4800600" y="3733800"/>
            <a:ext cx="3171825" cy="2376488"/>
          </a:xfrm>
          <a:prstGeom prst="rect">
            <a:avLst/>
          </a:prstGeom>
          <a:noFill/>
          <a:ln w="9525">
            <a:noFill/>
            <a:miter lim="800000"/>
            <a:headEnd/>
            <a:tailEnd/>
          </a:ln>
        </p:spPr>
      </p:pic>
      <p:sp>
        <p:nvSpPr>
          <p:cNvPr id="26633" name="TextBox 11"/>
          <p:cNvSpPr txBox="1">
            <a:spLocks noChangeArrowheads="1"/>
          </p:cNvSpPr>
          <p:nvPr/>
        </p:nvSpPr>
        <p:spPr bwMode="auto">
          <a:xfrm>
            <a:off x="1295400" y="5257800"/>
            <a:ext cx="5105400" cy="523875"/>
          </a:xfrm>
          <a:prstGeom prst="rect">
            <a:avLst/>
          </a:prstGeom>
          <a:noFill/>
          <a:ln w="9525">
            <a:noFill/>
            <a:miter lim="800000"/>
            <a:headEnd/>
            <a:tailEnd/>
          </a:ln>
        </p:spPr>
        <p:txBody>
          <a:bodyPr>
            <a:spAutoFit/>
          </a:bodyPr>
          <a:lstStyle/>
          <a:p>
            <a:r>
              <a:rPr lang="en-US" sz="1000" dirty="0">
                <a:latin typeface="Lucida Sans Unicode" pitchFamily="34" charset="0"/>
              </a:rPr>
              <a:t>http://www.patient.co.uk/images/OM934a.jpg</a:t>
            </a:r>
          </a:p>
          <a:p>
            <a:endParaRPr lang="en-US" dirty="0">
              <a:latin typeface="Lucida Sans Unicode" pitchFamily="34" charset="0"/>
            </a:endParaRPr>
          </a:p>
        </p:txBody>
      </p:sp>
      <p:sp>
        <p:nvSpPr>
          <p:cNvPr id="26634" name="TextBox 10"/>
          <p:cNvSpPr txBox="1">
            <a:spLocks noChangeArrowheads="1"/>
          </p:cNvSpPr>
          <p:nvPr/>
        </p:nvSpPr>
        <p:spPr bwMode="auto">
          <a:xfrm>
            <a:off x="4648200" y="6096000"/>
            <a:ext cx="3649663" cy="400050"/>
          </a:xfrm>
          <a:prstGeom prst="rect">
            <a:avLst/>
          </a:prstGeom>
          <a:noFill/>
          <a:ln w="9525">
            <a:noFill/>
            <a:miter lim="800000"/>
            <a:headEnd/>
            <a:tailEnd/>
          </a:ln>
        </p:spPr>
        <p:txBody>
          <a:bodyPr wrap="none">
            <a:spAutoFit/>
          </a:bodyPr>
          <a:lstStyle/>
          <a:p>
            <a:r>
              <a:rPr lang="en-US" sz="1000">
                <a:latin typeface="Lucida Sans Unicode" pitchFamily="34" charset="0"/>
              </a:rPr>
              <a:t>http://www.meddean.luc.edu/lumen/MedEd/Medicine/</a:t>
            </a:r>
          </a:p>
          <a:p>
            <a:r>
              <a:rPr lang="en-US" sz="1000">
                <a:latin typeface="Lucida Sans Unicode" pitchFamily="34" charset="0"/>
              </a:rPr>
              <a:t>pulmonar/pdself/Goiter1.jpg</a:t>
            </a:r>
          </a:p>
        </p:txBody>
      </p:sp>
      <p:sp>
        <p:nvSpPr>
          <p:cNvPr id="11" name="TextBox 10"/>
          <p:cNvSpPr txBox="1"/>
          <p:nvPr/>
        </p:nvSpPr>
        <p:spPr>
          <a:xfrm>
            <a:off x="304800" y="5715000"/>
            <a:ext cx="1651414" cy="246221"/>
          </a:xfrm>
          <a:prstGeom prst="rect">
            <a:avLst/>
          </a:prstGeom>
          <a:noFill/>
        </p:spPr>
        <p:txBody>
          <a:bodyPr wrap="none" rtlCol="0">
            <a:spAutoFit/>
          </a:bodyPr>
          <a:lstStyle/>
          <a:p>
            <a:r>
              <a:rPr lang="en-US" sz="1000" dirty="0" smtClean="0"/>
              <a:t>(Moore, no date provided)</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56032" eaLnBrk="1" fontAlgn="auto" hangingPunct="1">
              <a:spcAft>
                <a:spcPts val="0"/>
              </a:spcAft>
              <a:buFont typeface="Wingdings 3"/>
              <a:buChar char=""/>
              <a:defRPr/>
            </a:pPr>
            <a:r>
              <a:rPr lang="en-US" dirty="0" err="1" smtClean="0"/>
              <a:t>Hypoactivity</a:t>
            </a:r>
            <a:r>
              <a:rPr lang="en-US" dirty="0" smtClean="0"/>
              <a:t> of thyroid gland causes a decrease in metabolic processes (underactive thyroid gland)</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Most common cause: Hashimoto thyroiditis (an autoimmune disorder in which the thyroid may be totally destroyed—a disease found predominantly in women with a female to male ratio of 5:1)</a:t>
            </a:r>
          </a:p>
          <a:p>
            <a:pPr>
              <a:defRPr/>
            </a:pPr>
            <a:endParaRPr lang="en-US" dirty="0"/>
          </a:p>
        </p:txBody>
      </p:sp>
      <p:sp>
        <p:nvSpPr>
          <p:cNvPr id="3" name="Title 2"/>
          <p:cNvSpPr>
            <a:spLocks noGrp="1"/>
          </p:cNvSpPr>
          <p:nvPr>
            <p:ph type="title"/>
          </p:nvPr>
        </p:nvSpPr>
        <p:spPr/>
        <p:txBody>
          <a:bodyPr/>
          <a:lstStyle/>
          <a:p>
            <a:pPr algn="ctr">
              <a:defRPr/>
            </a:pPr>
            <a:r>
              <a:rPr lang="en-US" dirty="0" smtClean="0"/>
              <a:t>Hypothyroidism (cont.)</a:t>
            </a:r>
            <a:endParaRPr lang="en-US" dirty="0"/>
          </a:p>
        </p:txBody>
      </p:sp>
      <p:sp>
        <p:nvSpPr>
          <p:cNvPr id="4" name="Action Button: Home 3">
            <a:hlinkClick r:id="rId2" action="ppaction://hlinksldjump" highlightClick="1"/>
          </p:cNvPr>
          <p:cNvSpPr/>
          <p:nvPr/>
        </p:nvSpPr>
        <p:spPr>
          <a:xfrm>
            <a:off x="228600" y="60198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Action Button: End 4">
            <a:hlinkClick r:id="" action="ppaction://hlinkshowjump?jump=endshow" highlightClick="1"/>
          </p:cNvPr>
          <p:cNvSpPr/>
          <p:nvPr/>
        </p:nvSpPr>
        <p:spPr>
          <a:xfrm>
            <a:off x="1447800" y="6019800"/>
            <a:ext cx="762000" cy="838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Back or Previous 5">
            <a:hlinkClick r:id="" action="ppaction://hlinkshowjump?jump=previousslide" highlightClick="1"/>
          </p:cNvPr>
          <p:cNvSpPr/>
          <p:nvPr/>
        </p:nvSpPr>
        <p:spPr>
          <a:xfrm>
            <a:off x="8077200" y="6096000"/>
            <a:ext cx="8382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457200" y="5715000"/>
            <a:ext cx="1346844" cy="523220"/>
          </a:xfrm>
          <a:prstGeom prst="rect">
            <a:avLst/>
          </a:prstGeom>
          <a:noFill/>
        </p:spPr>
        <p:txBody>
          <a:bodyPr wrap="none" rtlCol="0">
            <a:spAutoFit/>
          </a:bodyPr>
          <a:lstStyle/>
          <a:p>
            <a:pPr lvl="0"/>
            <a:r>
              <a:rPr lang="en-US" sz="1000" dirty="0">
                <a:solidFill>
                  <a:prstClr val="black"/>
                </a:solidFill>
              </a:rPr>
              <a:t>(</a:t>
            </a:r>
            <a:r>
              <a:rPr lang="en-US" sz="1000" dirty="0" err="1">
                <a:solidFill>
                  <a:prstClr val="black"/>
                </a:solidFill>
              </a:rPr>
              <a:t>Matfin</a:t>
            </a:r>
            <a:r>
              <a:rPr lang="en-US" sz="1000" dirty="0">
                <a:solidFill>
                  <a:prstClr val="black"/>
                </a:solidFill>
              </a:rPr>
              <a:t>, </a:t>
            </a:r>
            <a:r>
              <a:rPr lang="en-US" sz="1000" dirty="0" err="1">
                <a:solidFill>
                  <a:prstClr val="black"/>
                </a:solidFill>
              </a:rPr>
              <a:t>Porth</a:t>
            </a:r>
            <a:r>
              <a:rPr lang="en-US" sz="1000" dirty="0">
                <a:solidFill>
                  <a:prstClr val="black"/>
                </a:solidFill>
              </a:rPr>
              <a:t>, 2009)</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eaLnBrk="1" hangingPunct="1"/>
            <a:r>
              <a:rPr lang="en-US" dirty="0" smtClean="0"/>
              <a:t>Most common: </a:t>
            </a:r>
          </a:p>
          <a:p>
            <a:pPr lvl="1" eaLnBrk="1" hangingPunct="1"/>
            <a:r>
              <a:rPr lang="en-US" dirty="0" smtClean="0"/>
              <a:t>Graves disease (autoimmune disorder, abnormal stimulation of thyroid gland TSH/receptor antibodies)</a:t>
            </a:r>
          </a:p>
          <a:p>
            <a:pPr lvl="1" eaLnBrk="1" hangingPunct="1"/>
            <a:r>
              <a:rPr lang="en-US" dirty="0" err="1" smtClean="0"/>
              <a:t>Multinodular</a:t>
            </a:r>
            <a:r>
              <a:rPr lang="en-US" dirty="0" smtClean="0"/>
              <a:t> goiter (swelling of the thyroid gland related to inability to uptake iodine) </a:t>
            </a:r>
          </a:p>
          <a:p>
            <a:pPr lvl="1" eaLnBrk="1" hangingPunct="1"/>
            <a:r>
              <a:rPr lang="en-US" dirty="0" smtClean="0"/>
              <a:t>Adenoma of thyroid gland</a:t>
            </a:r>
          </a:p>
          <a:p>
            <a:pPr lvl="1" eaLnBrk="1" hangingPunct="1"/>
            <a:r>
              <a:rPr lang="en-US" dirty="0" smtClean="0"/>
              <a:t>Thyroiditis (iodine-containing agents can cause hyperthyroidism)</a:t>
            </a:r>
          </a:p>
          <a:p>
            <a:pPr eaLnBrk="1" hangingPunct="1"/>
            <a:endParaRPr lang="en-US" dirty="0"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Causes: Hyperthyroidism</a:t>
            </a:r>
            <a:endParaRPr lang="en-US" dirty="0"/>
          </a:p>
        </p:txBody>
      </p:sp>
      <p:sp>
        <p:nvSpPr>
          <p:cNvPr id="5" name="Action Button: Home 4">
            <a:hlinkClick r:id="rId2" action="ppaction://hlinksldjump" highlightClick="1"/>
          </p:cNvPr>
          <p:cNvSpPr/>
          <p:nvPr/>
        </p:nvSpPr>
        <p:spPr>
          <a:xfrm>
            <a:off x="228600" y="6172200"/>
            <a:ext cx="8382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End 5">
            <a:hlinkClick r:id="" action="ppaction://hlinkshowjump?jump=endshow" highlightClick="1"/>
          </p:cNvPr>
          <p:cNvSpPr/>
          <p:nvPr/>
        </p:nvSpPr>
        <p:spPr>
          <a:xfrm>
            <a:off x="1524000" y="6172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Back or Previous 6">
            <a:hlinkClick r:id="" action="ppaction://hlinkshowjump?jump=previousslide" highlightClick="1"/>
          </p:cNvPr>
          <p:cNvSpPr/>
          <p:nvPr/>
        </p:nvSpPr>
        <p:spPr>
          <a:xfrm>
            <a:off x="8077200" y="6096000"/>
            <a:ext cx="6858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457200" y="5791200"/>
            <a:ext cx="3384260" cy="246221"/>
          </a:xfrm>
          <a:prstGeom prst="rect">
            <a:avLst/>
          </a:prstGeom>
          <a:noFill/>
        </p:spPr>
        <p:txBody>
          <a:bodyPr wrap="none" rtlCol="0">
            <a:spAutoFit/>
          </a:bodyPr>
          <a:lstStyle/>
          <a:p>
            <a:r>
              <a:rPr lang="en-US" sz="1000" dirty="0" smtClean="0"/>
              <a:t>(Goodson, Moore, no date provided; </a:t>
            </a:r>
            <a:r>
              <a:rPr lang="en-US" sz="1000" dirty="0" err="1" smtClean="0"/>
              <a:t>Matfin</a:t>
            </a:r>
            <a:r>
              <a:rPr lang="en-US" sz="1000" dirty="0" smtClean="0"/>
              <a:t>, </a:t>
            </a:r>
            <a:r>
              <a:rPr lang="en-US" sz="1000" dirty="0" err="1" smtClean="0"/>
              <a:t>Porth</a:t>
            </a:r>
            <a:r>
              <a:rPr lang="en-US" sz="1000" dirty="0" smtClean="0"/>
              <a:t>, 2009)</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600" b="1" dirty="0" smtClean="0"/>
              <a:t>By the end of this tutorial, you will be able to:</a:t>
            </a:r>
          </a:p>
          <a:p>
            <a:r>
              <a:rPr lang="en-US" sz="2100" dirty="0" smtClean="0"/>
              <a:t>Demonstrate accurate knowledge involving the </a:t>
            </a:r>
            <a:r>
              <a:rPr lang="en-US" sz="2100" dirty="0" err="1" smtClean="0"/>
              <a:t>pathophysiology</a:t>
            </a:r>
            <a:r>
              <a:rPr lang="en-US" sz="2100" dirty="0" smtClean="0"/>
              <a:t> of hyper-/hypothyroidism</a:t>
            </a:r>
          </a:p>
          <a:p>
            <a:pPr>
              <a:buNone/>
            </a:pPr>
            <a:endParaRPr lang="en-US" sz="2100" dirty="0" smtClean="0"/>
          </a:p>
          <a:p>
            <a:r>
              <a:rPr lang="en-US" sz="2100" dirty="0" smtClean="0"/>
              <a:t>Have basic knowledge of treatments for hyper-/</a:t>
            </a:r>
            <a:r>
              <a:rPr lang="en-US" sz="2100" dirty="0" smtClean="0"/>
              <a:t>hypothyroidism</a:t>
            </a:r>
          </a:p>
          <a:p>
            <a:pPr>
              <a:buNone/>
            </a:pPr>
            <a:endParaRPr lang="en-US" sz="2100" dirty="0" smtClean="0"/>
          </a:p>
          <a:p>
            <a:r>
              <a:rPr lang="en-US" sz="2100" dirty="0" smtClean="0"/>
              <a:t>Have accurate knowledge of the signs and symptoms of the disease process of hyper-/hypothyroidism to include the effects of thyroid disease on the patient population</a:t>
            </a:r>
          </a:p>
          <a:p>
            <a:pPr>
              <a:buNone/>
            </a:pPr>
            <a:endParaRPr lang="en-US" sz="2100" dirty="0" smtClean="0"/>
          </a:p>
          <a:p>
            <a:r>
              <a:rPr lang="en-US" sz="2100" dirty="0" smtClean="0"/>
              <a:t>Be able to effectively teach the patient population the differences between hyper-/hypothyroidism</a:t>
            </a:r>
          </a:p>
        </p:txBody>
      </p:sp>
      <p:sp>
        <p:nvSpPr>
          <p:cNvPr id="3" name="Title 2"/>
          <p:cNvSpPr>
            <a:spLocks noGrp="1"/>
          </p:cNvSpPr>
          <p:nvPr>
            <p:ph type="title"/>
          </p:nvPr>
        </p:nvSpPr>
        <p:spPr/>
        <p:txBody>
          <a:bodyPr/>
          <a:lstStyle/>
          <a:p>
            <a:pPr algn="ctr"/>
            <a:r>
              <a:rPr lang="en-US" dirty="0" smtClean="0"/>
              <a:t>Objectives</a:t>
            </a:r>
            <a:endParaRPr lang="en-US" dirty="0"/>
          </a:p>
        </p:txBody>
      </p:sp>
      <p:sp>
        <p:nvSpPr>
          <p:cNvPr id="4" name="Action Button: Home 3">
            <a:hlinkClick r:id="rId2" action="ppaction://hlinksldjump" highlightClick="1"/>
          </p:cNvPr>
          <p:cNvSpPr/>
          <p:nvPr/>
        </p:nvSpPr>
        <p:spPr>
          <a:xfrm>
            <a:off x="228600" y="6172200"/>
            <a:ext cx="9906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End 4">
            <a:hlinkClick r:id="" action="ppaction://hlinkshowjump?jump=endshow" highlightClick="1"/>
          </p:cNvPr>
          <p:cNvSpPr/>
          <p:nvPr/>
        </p:nvSpPr>
        <p:spPr>
          <a:xfrm>
            <a:off x="1600200" y="6172200"/>
            <a:ext cx="9144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8001000" y="6172200"/>
            <a:ext cx="9144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pPr algn="ctr" eaLnBrk="1" fontAlgn="auto" hangingPunct="1">
              <a:spcAft>
                <a:spcPts val="0"/>
              </a:spcAft>
              <a:defRPr/>
            </a:pPr>
            <a:r>
              <a:rPr lang="en-US" dirty="0" smtClean="0"/>
              <a:t>Signs &amp; Symptoms: Hyperthyroidism</a:t>
            </a:r>
            <a:endParaRPr lang="en-US" dirty="0"/>
          </a:p>
        </p:txBody>
      </p:sp>
      <p:sp>
        <p:nvSpPr>
          <p:cNvPr id="5" name="Content Placeholder 4"/>
          <p:cNvSpPr>
            <a:spLocks noGrp="1"/>
          </p:cNvSpPr>
          <p:nvPr>
            <p:ph sz="quarter" idx="2"/>
          </p:nvPr>
        </p:nvSpPr>
        <p:spPr>
          <a:xfrm>
            <a:off x="457200" y="1444625"/>
            <a:ext cx="4040188" cy="3941763"/>
          </a:xfrm>
        </p:spPr>
        <p:txBody>
          <a:bodyPr>
            <a:normAutofit lnSpcReduction="10000"/>
          </a:bodyPr>
          <a:lstStyle/>
          <a:p>
            <a:pPr marL="365760" indent="-256032" eaLnBrk="1" fontAlgn="auto" hangingPunct="1">
              <a:spcAft>
                <a:spcPts val="0"/>
              </a:spcAft>
              <a:buFont typeface="Wingdings 3"/>
              <a:buChar char=""/>
              <a:defRPr/>
            </a:pPr>
            <a:r>
              <a:rPr lang="en-US" dirty="0" smtClean="0"/>
              <a:t>Increased anxiety/nervousness</a:t>
            </a:r>
          </a:p>
          <a:p>
            <a:pPr marL="365760" indent="-256032" eaLnBrk="1" fontAlgn="auto" hangingPunct="1">
              <a:spcAft>
                <a:spcPts val="0"/>
              </a:spcAft>
              <a:buFont typeface="Wingdings 3"/>
              <a:buChar char=""/>
              <a:defRPr/>
            </a:pPr>
            <a:r>
              <a:rPr lang="en-US" dirty="0" smtClean="0"/>
              <a:t>Diarrhea</a:t>
            </a:r>
          </a:p>
          <a:p>
            <a:pPr marL="365760" indent="-256032" eaLnBrk="1" fontAlgn="auto" hangingPunct="1">
              <a:spcAft>
                <a:spcPts val="0"/>
              </a:spcAft>
              <a:buFont typeface="Wingdings 3"/>
              <a:buChar char=""/>
              <a:defRPr/>
            </a:pPr>
            <a:r>
              <a:rPr lang="en-US" dirty="0" smtClean="0"/>
              <a:t>Hair loss</a:t>
            </a:r>
          </a:p>
          <a:p>
            <a:pPr marL="365760" indent="-256032" eaLnBrk="1" fontAlgn="auto" hangingPunct="1">
              <a:spcAft>
                <a:spcPts val="0"/>
              </a:spcAft>
              <a:buFont typeface="Wingdings 3"/>
              <a:buChar char=""/>
              <a:defRPr/>
            </a:pPr>
            <a:r>
              <a:rPr lang="en-US" dirty="0" smtClean="0"/>
              <a:t>Hand tremors</a:t>
            </a:r>
          </a:p>
          <a:p>
            <a:pPr marL="365760" indent="-256032" eaLnBrk="1" fontAlgn="auto" hangingPunct="1">
              <a:spcAft>
                <a:spcPts val="0"/>
              </a:spcAft>
              <a:buFont typeface="Wingdings 3"/>
              <a:buChar char=""/>
              <a:defRPr/>
            </a:pPr>
            <a:r>
              <a:rPr lang="en-US" dirty="0" smtClean="0"/>
              <a:t>Heat intolerance</a:t>
            </a:r>
          </a:p>
          <a:p>
            <a:pPr marL="365760" indent="-256032" eaLnBrk="1" fontAlgn="auto" hangingPunct="1">
              <a:spcAft>
                <a:spcPts val="0"/>
              </a:spcAft>
              <a:buFont typeface="Wingdings 3"/>
              <a:buChar char=""/>
              <a:defRPr/>
            </a:pPr>
            <a:r>
              <a:rPr lang="en-US" dirty="0" smtClean="0"/>
              <a:t>Insomnia</a:t>
            </a:r>
          </a:p>
          <a:p>
            <a:pPr marL="365760" indent="-256032" eaLnBrk="1" fontAlgn="auto" hangingPunct="1">
              <a:spcAft>
                <a:spcPts val="0"/>
              </a:spcAft>
              <a:buFont typeface="Wingdings 3"/>
              <a:buChar char=""/>
              <a:defRPr/>
            </a:pPr>
            <a:r>
              <a:rPr lang="en-US" dirty="0" smtClean="0"/>
              <a:t>Muscle weakness</a:t>
            </a:r>
          </a:p>
          <a:p>
            <a:pPr marL="365760" indent="-256032" eaLnBrk="1" fontAlgn="auto" hangingPunct="1">
              <a:spcAft>
                <a:spcPts val="0"/>
              </a:spcAft>
              <a:buFont typeface="Wingdings 3"/>
              <a:buChar char=""/>
              <a:defRPr/>
            </a:pPr>
            <a:r>
              <a:rPr lang="en-US" dirty="0" smtClean="0"/>
              <a:t>Palpitations/</a:t>
            </a:r>
          </a:p>
          <a:p>
            <a:pPr marL="365760" indent="-256032" eaLnBrk="1" fontAlgn="auto" hangingPunct="1">
              <a:spcAft>
                <a:spcPts val="0"/>
              </a:spcAft>
              <a:buFont typeface="Wingdings 3"/>
              <a:buNone/>
              <a:defRPr/>
            </a:pPr>
            <a:r>
              <a:rPr lang="en-US" dirty="0" smtClean="0"/>
              <a:t>	tachycardia</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endParaRPr lang="en-US" dirty="0"/>
          </a:p>
        </p:txBody>
      </p:sp>
      <p:sp>
        <p:nvSpPr>
          <p:cNvPr id="28676" name="Content Placeholder 5"/>
          <p:cNvSpPr>
            <a:spLocks noGrp="1"/>
          </p:cNvSpPr>
          <p:nvPr>
            <p:ph sz="quarter" idx="4"/>
          </p:nvPr>
        </p:nvSpPr>
        <p:spPr>
          <a:xfrm>
            <a:off x="4645025" y="1444625"/>
            <a:ext cx="4041775" cy="3941763"/>
          </a:xfrm>
          <a:ln>
            <a:prstDash val="solid"/>
          </a:ln>
        </p:spPr>
        <p:txBody>
          <a:bodyPr/>
          <a:lstStyle/>
          <a:p>
            <a:pPr eaLnBrk="1" hangingPunct="1">
              <a:spcBef>
                <a:spcPct val="0"/>
              </a:spcBef>
            </a:pPr>
            <a:r>
              <a:rPr lang="en-US" smtClean="0"/>
              <a:t>Shortness of breath</a:t>
            </a:r>
          </a:p>
          <a:p>
            <a:pPr eaLnBrk="1" hangingPunct="1">
              <a:spcBef>
                <a:spcPct val="0"/>
              </a:spcBef>
            </a:pPr>
            <a:r>
              <a:rPr lang="en-US" smtClean="0"/>
              <a:t>Excessive sweating</a:t>
            </a:r>
          </a:p>
          <a:p>
            <a:pPr eaLnBrk="1" hangingPunct="1">
              <a:spcBef>
                <a:spcPct val="0"/>
              </a:spcBef>
            </a:pPr>
            <a:r>
              <a:rPr lang="en-US" smtClean="0"/>
              <a:t>Bulging of eye balls/abnormal retraction of eyelids and frequent blinking</a:t>
            </a:r>
          </a:p>
          <a:p>
            <a:pPr eaLnBrk="1" hangingPunct="1">
              <a:spcBef>
                <a:spcPct val="0"/>
              </a:spcBef>
            </a:pPr>
            <a:r>
              <a:rPr lang="en-US" smtClean="0"/>
              <a:t>Thin skin</a:t>
            </a:r>
          </a:p>
          <a:p>
            <a:pPr eaLnBrk="1" hangingPunct="1">
              <a:spcBef>
                <a:spcPct val="0"/>
              </a:spcBef>
            </a:pPr>
            <a:r>
              <a:rPr lang="en-US" smtClean="0"/>
              <a:t>Weight loss</a:t>
            </a:r>
          </a:p>
          <a:p>
            <a:pPr eaLnBrk="1" hangingPunct="1">
              <a:spcBef>
                <a:spcPct val="0"/>
              </a:spcBef>
            </a:pPr>
            <a:r>
              <a:rPr lang="en-US" smtClean="0"/>
              <a:t>Separation of nails from nail bed</a:t>
            </a:r>
          </a:p>
          <a:p>
            <a:pPr eaLnBrk="1" hangingPunct="1">
              <a:spcBef>
                <a:spcPct val="0"/>
              </a:spcBef>
              <a:buFont typeface="Wingdings 3" pitchFamily="18" charset="2"/>
              <a:buNone/>
            </a:pPr>
            <a:endParaRPr lang="en-US" smtClean="0"/>
          </a:p>
        </p:txBody>
      </p:sp>
      <p:sp>
        <p:nvSpPr>
          <p:cNvPr id="7" name="Action Button: Home 6">
            <a:hlinkClick r:id="rId2" action="ppaction://hlinksldjump" highlightClick="1"/>
          </p:cNvPr>
          <p:cNvSpPr/>
          <p:nvPr/>
        </p:nvSpPr>
        <p:spPr>
          <a:xfrm>
            <a:off x="228600" y="6019800"/>
            <a:ext cx="7620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End 7">
            <a:hlinkClick r:id="" action="ppaction://hlinkshowjump?jump=endshow" highlightClick="1"/>
          </p:cNvPr>
          <p:cNvSpPr/>
          <p:nvPr/>
        </p:nvSpPr>
        <p:spPr>
          <a:xfrm>
            <a:off x="1447800" y="6019800"/>
            <a:ext cx="685800" cy="838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Back or Previous 8">
            <a:hlinkClick r:id="" action="ppaction://hlinkshowjump?jump=previousslide" highlightClick="1"/>
          </p:cNvPr>
          <p:cNvSpPr/>
          <p:nvPr/>
        </p:nvSpPr>
        <p:spPr>
          <a:xfrm>
            <a:off x="80010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381000" y="5715000"/>
            <a:ext cx="1346844" cy="400110"/>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a:t>
            </a:r>
          </a:p>
          <a:p>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None/>
              <a:defRPr/>
            </a:pPr>
            <a:r>
              <a:rPr lang="en-US" b="1" dirty="0" smtClean="0"/>
              <a:t>Treatment:</a:t>
            </a:r>
          </a:p>
          <a:p>
            <a:pPr marL="365760" indent="-256032" eaLnBrk="1" fontAlgn="auto" hangingPunct="1">
              <a:spcAft>
                <a:spcPts val="0"/>
              </a:spcAft>
              <a:buFont typeface="Wingdings 3"/>
              <a:buChar char=""/>
              <a:defRPr/>
            </a:pPr>
            <a:r>
              <a:rPr lang="en-US" dirty="0" smtClean="0"/>
              <a:t>Obtains reduced levels of thyroid hormone</a:t>
            </a:r>
          </a:p>
          <a:p>
            <a:pPr marL="621792" lvl="1" eaLnBrk="1" fontAlgn="auto" hangingPunct="1">
              <a:spcBef>
                <a:spcPts val="324"/>
              </a:spcBef>
              <a:spcAft>
                <a:spcPts val="0"/>
              </a:spcAft>
              <a:buFont typeface="Verdana"/>
              <a:buChar char="◦"/>
              <a:defRPr/>
            </a:pPr>
            <a:r>
              <a:rPr lang="en-US" dirty="0" smtClean="0"/>
              <a:t>Eradication of thyroid gland (with radioactive dye, surgical removal of gland, use of medication to reduce thyroid function)</a:t>
            </a:r>
          </a:p>
          <a:p>
            <a:pPr marL="365760" indent="-256032" eaLnBrk="1" fontAlgn="auto" hangingPunct="1">
              <a:spcAft>
                <a:spcPts val="0"/>
              </a:spcAft>
              <a:buFont typeface="Wingdings 3"/>
              <a:buNone/>
              <a:defRPr/>
            </a:pPr>
            <a:r>
              <a:rPr lang="en-US" b="1" dirty="0" smtClean="0"/>
              <a:t>Management:</a:t>
            </a:r>
          </a:p>
          <a:p>
            <a:pPr marL="365760" indent="-256032" eaLnBrk="1" fontAlgn="auto" hangingPunct="1">
              <a:spcAft>
                <a:spcPts val="0"/>
              </a:spcAft>
              <a:buFont typeface="Wingdings 3"/>
              <a:buChar char=""/>
              <a:defRPr/>
            </a:pPr>
            <a:r>
              <a:rPr lang="en-US" dirty="0" smtClean="0"/>
              <a:t>Balanced nutrition</a:t>
            </a:r>
          </a:p>
          <a:p>
            <a:pPr marL="365760" indent="-256032" eaLnBrk="1" fontAlgn="auto" hangingPunct="1">
              <a:spcAft>
                <a:spcPts val="0"/>
              </a:spcAft>
              <a:buFont typeface="Wingdings 3"/>
              <a:buChar char=""/>
              <a:defRPr/>
            </a:pPr>
            <a:r>
              <a:rPr lang="en-US" dirty="0" smtClean="0"/>
              <a:t>Regular M.D. visits</a:t>
            </a:r>
          </a:p>
          <a:p>
            <a:pPr marL="365760" indent="-256032" eaLnBrk="1" fontAlgn="auto" hangingPunct="1">
              <a:spcAft>
                <a:spcPts val="0"/>
              </a:spcAft>
              <a:buFont typeface="Wingdings 3"/>
              <a:buChar char=""/>
              <a:defRPr/>
            </a:pPr>
            <a:r>
              <a:rPr lang="en-US" dirty="0" smtClean="0"/>
              <a:t>Follow up blood work to monitor TSH (Thyroid Stimulating Hormone) levels</a:t>
            </a:r>
          </a:p>
          <a:p>
            <a:pPr marL="365760" indent="-256032" eaLnBrk="1" fontAlgn="auto" hangingPunct="1">
              <a:spcAft>
                <a:spcPts val="0"/>
              </a:spcAft>
              <a:buFont typeface="Wingdings 3"/>
              <a:buChar char=""/>
              <a:defRPr/>
            </a:pPr>
            <a:r>
              <a:rPr lang="en-US" dirty="0" smtClean="0"/>
              <a:t>If treated with medication, monitor specific pharmacological levels</a:t>
            </a:r>
          </a:p>
          <a:p>
            <a:pPr marL="621792" lvl="1" eaLnBrk="1" fontAlgn="auto" hangingPunct="1">
              <a:spcBef>
                <a:spcPts val="324"/>
              </a:spcBef>
              <a:spcAft>
                <a:spcPts val="0"/>
              </a:spcAft>
              <a:buFont typeface="Verdana"/>
              <a:buChar char="◦"/>
              <a:defRPr/>
            </a:pPr>
            <a:endParaRPr lang="en-US" dirty="0" smtClean="0"/>
          </a:p>
        </p:txBody>
      </p:sp>
      <p:sp>
        <p:nvSpPr>
          <p:cNvPr id="3" name="Title 2"/>
          <p:cNvSpPr>
            <a:spLocks noGrp="1"/>
          </p:cNvSpPr>
          <p:nvPr>
            <p:ph type="title"/>
          </p:nvPr>
        </p:nvSpPr>
        <p:spPr>
          <a:xfrm>
            <a:off x="152400" y="274638"/>
            <a:ext cx="8839200" cy="1143000"/>
          </a:xfrm>
        </p:spPr>
        <p:txBody>
          <a:bodyPr>
            <a:noAutofit/>
          </a:bodyPr>
          <a:lstStyle/>
          <a:p>
            <a:pPr eaLnBrk="1" fontAlgn="auto" hangingPunct="1">
              <a:spcAft>
                <a:spcPts val="0"/>
              </a:spcAft>
              <a:defRPr/>
            </a:pPr>
            <a:r>
              <a:rPr lang="en-US" sz="3300" dirty="0" smtClean="0"/>
              <a:t>Treatment/Management: Hyperthyroidism</a:t>
            </a:r>
            <a:endParaRPr lang="en-US" sz="3300" dirty="0"/>
          </a:p>
        </p:txBody>
      </p:sp>
      <p:sp>
        <p:nvSpPr>
          <p:cNvPr id="4" name="Action Button: Home 3">
            <a:hlinkClick r:id="rId2" action="ppaction://hlinksldjump" highlightClick="1"/>
          </p:cNvPr>
          <p:cNvSpPr/>
          <p:nvPr/>
        </p:nvSpPr>
        <p:spPr>
          <a:xfrm>
            <a:off x="22860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371600" y="6096000"/>
            <a:ext cx="6096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8229600" y="6172200"/>
            <a:ext cx="6858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609600" y="5791200"/>
            <a:ext cx="1346844" cy="523220"/>
          </a:xfrm>
          <a:prstGeom prst="rect">
            <a:avLst/>
          </a:prstGeom>
          <a:noFill/>
        </p:spPr>
        <p:txBody>
          <a:bodyPr wrap="none" rtlCol="0">
            <a:spAutoFit/>
          </a:bodyPr>
          <a:lstStyle/>
          <a:p>
            <a:pPr lvl="0"/>
            <a:r>
              <a:rPr lang="en-US" sz="1000" dirty="0">
                <a:solidFill>
                  <a:prstClr val="black"/>
                </a:solidFill>
              </a:rPr>
              <a:t>(</a:t>
            </a:r>
            <a:r>
              <a:rPr lang="en-US" sz="1000" dirty="0" err="1">
                <a:solidFill>
                  <a:prstClr val="black"/>
                </a:solidFill>
              </a:rPr>
              <a:t>Matfin</a:t>
            </a:r>
            <a:r>
              <a:rPr lang="en-US" sz="1000" dirty="0">
                <a:solidFill>
                  <a:prstClr val="black"/>
                </a:solidFill>
              </a:rPr>
              <a:t>, </a:t>
            </a:r>
            <a:r>
              <a:rPr lang="en-US" sz="1000" dirty="0" err="1">
                <a:solidFill>
                  <a:prstClr val="black"/>
                </a:solidFill>
              </a:rPr>
              <a:t>Porth</a:t>
            </a:r>
            <a:r>
              <a:rPr lang="en-US" sz="1000" dirty="0">
                <a:solidFill>
                  <a:prstClr val="black"/>
                </a:solidFill>
              </a:rPr>
              <a:t>, 2009)</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990600" y="0"/>
            <a:ext cx="7315200" cy="723900"/>
          </a:xfrm>
          <a:prstGeom prst="rect">
            <a:avLst/>
          </a:prstGeom>
          <a:noFill/>
          <a:ln w="9525">
            <a:noFill/>
            <a:miter lim="800000"/>
            <a:headEnd/>
            <a:tailEnd/>
          </a:ln>
        </p:spPr>
        <p:txBody>
          <a:bodyPr>
            <a:spAutoFit/>
          </a:bodyPr>
          <a:lstStyle/>
          <a:p>
            <a:pPr algn="ctr"/>
            <a:r>
              <a:rPr lang="en-US" sz="4100">
                <a:latin typeface="Lucida Sans Unicode" pitchFamily="34" charset="0"/>
              </a:rPr>
              <a:t> Thyroid Storm: What is it?</a:t>
            </a:r>
          </a:p>
        </p:txBody>
      </p:sp>
      <p:sp>
        <p:nvSpPr>
          <p:cNvPr id="30723" name="TextBox 4"/>
          <p:cNvSpPr txBox="1">
            <a:spLocks noChangeArrowheads="1"/>
          </p:cNvSpPr>
          <p:nvPr/>
        </p:nvSpPr>
        <p:spPr bwMode="auto">
          <a:xfrm>
            <a:off x="1447800" y="762000"/>
            <a:ext cx="6096000" cy="6556375"/>
          </a:xfrm>
          <a:prstGeom prst="rect">
            <a:avLst/>
          </a:prstGeom>
          <a:noFill/>
          <a:ln w="9525">
            <a:noFill/>
            <a:miter lim="800000"/>
            <a:headEnd/>
            <a:tailEnd/>
          </a:ln>
        </p:spPr>
        <p:txBody>
          <a:bodyPr>
            <a:spAutoFit/>
          </a:bodyPr>
          <a:lstStyle/>
          <a:p>
            <a:r>
              <a:rPr lang="en-US" sz="2400" b="1" dirty="0">
                <a:latin typeface="Lucida Sans Unicode" pitchFamily="34" charset="0"/>
              </a:rPr>
              <a:t>Thyroid Storm:</a:t>
            </a:r>
          </a:p>
          <a:p>
            <a:pPr>
              <a:buFont typeface="Arial" charset="0"/>
              <a:buChar char="•"/>
            </a:pPr>
            <a:r>
              <a:rPr lang="en-US" dirty="0" smtClean="0">
                <a:latin typeface="Lucida Sans Unicode" pitchFamily="34" charset="0"/>
              </a:rPr>
              <a:t>Is </a:t>
            </a:r>
            <a:r>
              <a:rPr lang="en-US" dirty="0">
                <a:latin typeface="Lucida Sans Unicode" pitchFamily="34" charset="0"/>
              </a:rPr>
              <a:t>a crisis with high mortality rate</a:t>
            </a:r>
          </a:p>
          <a:p>
            <a:pPr>
              <a:buFont typeface="Arial" charset="0"/>
              <a:buChar char="•"/>
            </a:pPr>
            <a:r>
              <a:rPr lang="en-US" dirty="0">
                <a:latin typeface="Lucida Sans Unicode" pitchFamily="34" charset="0"/>
              </a:rPr>
              <a:t>Is a life threatening form of </a:t>
            </a:r>
            <a:r>
              <a:rPr lang="en-US" dirty="0" err="1">
                <a:latin typeface="Lucida Sans Unicode" pitchFamily="34" charset="0"/>
              </a:rPr>
              <a:t>thyrotoxicosis</a:t>
            </a:r>
            <a:r>
              <a:rPr lang="en-US" dirty="0">
                <a:latin typeface="Lucida Sans Unicode" pitchFamily="34" charset="0"/>
              </a:rPr>
              <a:t> (Over activity of thyroid gland: excessive thyroid hormones in blood, Graves disease)</a:t>
            </a:r>
          </a:p>
          <a:p>
            <a:r>
              <a:rPr lang="en-US" sz="2400" b="1" dirty="0">
                <a:latin typeface="Lucida Sans Unicode" pitchFamily="34" charset="0"/>
              </a:rPr>
              <a:t>Precipitating factors:</a:t>
            </a:r>
            <a:endParaRPr lang="en-US" sz="2400" dirty="0">
              <a:latin typeface="Lucida Sans Unicode" pitchFamily="34" charset="0"/>
            </a:endParaRPr>
          </a:p>
          <a:p>
            <a:pPr>
              <a:buFont typeface="Arial" charset="0"/>
              <a:buChar char="•"/>
            </a:pPr>
            <a:r>
              <a:rPr lang="en-US" dirty="0">
                <a:latin typeface="Lucida Sans Unicode" pitchFamily="34" charset="0"/>
              </a:rPr>
              <a:t>Diabetic </a:t>
            </a:r>
            <a:r>
              <a:rPr lang="en-US" dirty="0" err="1">
                <a:latin typeface="Lucida Sans Unicode" pitchFamily="34" charset="0"/>
              </a:rPr>
              <a:t>Ketoacidosis</a:t>
            </a:r>
            <a:endParaRPr lang="en-US" dirty="0">
              <a:latin typeface="Lucida Sans Unicode" pitchFamily="34" charset="0"/>
            </a:endParaRPr>
          </a:p>
          <a:p>
            <a:pPr>
              <a:buFont typeface="Arial" charset="0"/>
              <a:buChar char="•"/>
            </a:pPr>
            <a:r>
              <a:rPr lang="en-US" dirty="0">
                <a:latin typeface="Lucida Sans Unicode" pitchFamily="34" charset="0"/>
              </a:rPr>
              <a:t>Infection</a:t>
            </a:r>
          </a:p>
          <a:p>
            <a:pPr>
              <a:buFont typeface="Arial" charset="0"/>
              <a:buChar char="•"/>
            </a:pPr>
            <a:r>
              <a:rPr lang="en-US" dirty="0">
                <a:latin typeface="Lucida Sans Unicode" pitchFamily="34" charset="0"/>
              </a:rPr>
              <a:t>Physical/emotional trauma</a:t>
            </a:r>
          </a:p>
          <a:p>
            <a:pPr>
              <a:buFont typeface="Arial" charset="0"/>
              <a:buChar char="•"/>
            </a:pPr>
            <a:r>
              <a:rPr lang="en-US" dirty="0">
                <a:latin typeface="Lucida Sans Unicode" pitchFamily="34" charset="0"/>
              </a:rPr>
              <a:t>Surgical manipulation of thyroid gland</a:t>
            </a:r>
          </a:p>
          <a:p>
            <a:r>
              <a:rPr lang="en-US" sz="2400" b="1" dirty="0">
                <a:latin typeface="Lucida Sans Unicode" pitchFamily="34" charset="0"/>
              </a:rPr>
              <a:t>Signs/Symptoms:</a:t>
            </a:r>
          </a:p>
          <a:p>
            <a:pPr>
              <a:buFont typeface="Arial" charset="0"/>
              <a:buChar char="•"/>
            </a:pPr>
            <a:r>
              <a:rPr lang="en-US" dirty="0">
                <a:latin typeface="Lucida Sans Unicode" pitchFamily="34" charset="0"/>
              </a:rPr>
              <a:t>High fever</a:t>
            </a:r>
          </a:p>
          <a:p>
            <a:pPr>
              <a:buFont typeface="Arial" charset="0"/>
              <a:buChar char="•"/>
            </a:pPr>
            <a:r>
              <a:rPr lang="en-US" dirty="0">
                <a:latin typeface="Lucida Sans Unicode" pitchFamily="34" charset="0"/>
              </a:rPr>
              <a:t>Tachycardia/chest pain</a:t>
            </a:r>
          </a:p>
          <a:p>
            <a:pPr>
              <a:buFont typeface="Arial" charset="0"/>
              <a:buChar char="•"/>
            </a:pPr>
            <a:r>
              <a:rPr lang="en-US" dirty="0">
                <a:latin typeface="Lucida Sans Unicode" pitchFamily="34" charset="0"/>
              </a:rPr>
              <a:t>Congestive heart failure</a:t>
            </a:r>
          </a:p>
          <a:p>
            <a:pPr>
              <a:buFont typeface="Arial" charset="0"/>
              <a:buChar char="•"/>
            </a:pPr>
            <a:r>
              <a:rPr lang="en-US" dirty="0">
                <a:latin typeface="Lucida Sans Unicode" pitchFamily="34" charset="0"/>
              </a:rPr>
              <a:t>Agitation</a:t>
            </a:r>
          </a:p>
          <a:p>
            <a:pPr>
              <a:buFont typeface="Arial" charset="0"/>
              <a:buChar char="•"/>
            </a:pPr>
            <a:r>
              <a:rPr lang="en-US" dirty="0">
                <a:latin typeface="Lucida Sans Unicode" pitchFamily="34" charset="0"/>
              </a:rPr>
              <a:t>Delirium</a:t>
            </a:r>
          </a:p>
          <a:p>
            <a:pPr>
              <a:buFont typeface="Arial" pitchFamily="34" charset="0"/>
              <a:buChar char="•"/>
            </a:pPr>
            <a:r>
              <a:rPr lang="en-US" dirty="0">
                <a:latin typeface="Lucida Sans Unicode" pitchFamily="34" charset="0"/>
              </a:rPr>
              <a:t>Restlessness</a:t>
            </a:r>
          </a:p>
          <a:p>
            <a:endParaRPr lang="en-US" dirty="0">
              <a:latin typeface="Lucida Sans Unicode" pitchFamily="34" charset="0"/>
            </a:endParaRPr>
          </a:p>
          <a:p>
            <a:pPr>
              <a:buFont typeface="Arial" charset="0"/>
              <a:buChar char="•"/>
            </a:pPr>
            <a:endParaRPr lang="en-US" dirty="0">
              <a:latin typeface="Lucida Sans Unicode" pitchFamily="34" charset="0"/>
            </a:endParaRPr>
          </a:p>
          <a:p>
            <a:pPr>
              <a:buFont typeface="Arial" charset="0"/>
              <a:buChar char="•"/>
            </a:pPr>
            <a:endParaRPr lang="en-US" dirty="0">
              <a:latin typeface="Lucida Sans Unicode" pitchFamily="34" charset="0"/>
            </a:endParaRPr>
          </a:p>
          <a:p>
            <a:endParaRPr lang="en-US" sz="2400" b="1" dirty="0">
              <a:latin typeface="Lucida Sans Unicode" pitchFamily="34" charset="0"/>
            </a:endParaRPr>
          </a:p>
          <a:p>
            <a:endParaRPr lang="en-US" dirty="0">
              <a:latin typeface="Lucida Sans Unicode" pitchFamily="34" charset="0"/>
            </a:endParaRPr>
          </a:p>
        </p:txBody>
      </p:sp>
      <p:pic>
        <p:nvPicPr>
          <p:cNvPr id="30724" name="Picture 7" descr="C:\Documents and Settings\Trost\Local Settings\Temporary Internet Files\Content.IE5\EP3FCIYY\MMj02828840000[1].gif"/>
          <p:cNvPicPr>
            <a:picLocks noChangeAspect="1" noChangeArrowheads="1" noCrop="1"/>
          </p:cNvPicPr>
          <p:nvPr/>
        </p:nvPicPr>
        <p:blipFill>
          <a:blip r:embed="rId2" cstate="print"/>
          <a:srcRect/>
          <a:stretch>
            <a:fillRect/>
          </a:stretch>
        </p:blipFill>
        <p:spPr bwMode="auto">
          <a:xfrm>
            <a:off x="5943600" y="2590800"/>
            <a:ext cx="2971800" cy="3124200"/>
          </a:xfrm>
          <a:prstGeom prst="rect">
            <a:avLst/>
          </a:prstGeom>
          <a:noFill/>
          <a:ln w="9525">
            <a:noFill/>
            <a:miter lim="800000"/>
            <a:headEnd/>
            <a:tailEnd/>
          </a:ln>
        </p:spPr>
      </p:pic>
      <p:sp>
        <p:nvSpPr>
          <p:cNvPr id="5" name="Action Button: Home 4">
            <a:hlinkClick r:id="rId3" action="ppaction://hlinksldjump" highlightClick="1"/>
          </p:cNvPr>
          <p:cNvSpPr/>
          <p:nvPr/>
        </p:nvSpPr>
        <p:spPr>
          <a:xfrm>
            <a:off x="30480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End 5">
            <a:hlinkClick r:id="" action="ppaction://hlinkshowjump?jump=endshow" highlightClick="1"/>
          </p:cNvPr>
          <p:cNvSpPr/>
          <p:nvPr/>
        </p:nvSpPr>
        <p:spPr>
          <a:xfrm>
            <a:off x="1600200" y="6172200"/>
            <a:ext cx="6096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Back or Previous 6">
            <a:hlinkClick r:id="" action="ppaction://hlinkshowjump?jump=previousslide" highlightClick="1"/>
          </p:cNvPr>
          <p:cNvSpPr/>
          <p:nvPr/>
        </p:nvSpPr>
        <p:spPr>
          <a:xfrm>
            <a:off x="8077200" y="6248400"/>
            <a:ext cx="8382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8" name="TextBox 7"/>
          <p:cNvSpPr txBox="1">
            <a:spLocks noChangeArrowheads="1"/>
          </p:cNvSpPr>
          <p:nvPr/>
        </p:nvSpPr>
        <p:spPr bwMode="auto">
          <a:xfrm>
            <a:off x="6934200" y="5791200"/>
            <a:ext cx="1109663" cy="246063"/>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533400" y="5791200"/>
            <a:ext cx="1346844" cy="523220"/>
          </a:xfrm>
          <a:prstGeom prst="rect">
            <a:avLst/>
          </a:prstGeom>
          <a:noFill/>
        </p:spPr>
        <p:txBody>
          <a:bodyPr wrap="none" rtlCol="0">
            <a:spAutoFit/>
          </a:bodyPr>
          <a:lstStyle/>
          <a:p>
            <a:pPr lvl="0"/>
            <a:r>
              <a:rPr lang="en-US" sz="1000" dirty="0">
                <a:solidFill>
                  <a:prstClr val="black"/>
                </a:solidFill>
              </a:rPr>
              <a:t>(</a:t>
            </a:r>
            <a:r>
              <a:rPr lang="en-US" sz="1000" dirty="0" err="1">
                <a:solidFill>
                  <a:prstClr val="black"/>
                </a:solidFill>
              </a:rPr>
              <a:t>Matfin</a:t>
            </a:r>
            <a:r>
              <a:rPr lang="en-US" sz="1000" dirty="0">
                <a:solidFill>
                  <a:prstClr val="black"/>
                </a:solidFill>
              </a:rPr>
              <a:t>, </a:t>
            </a:r>
            <a:r>
              <a:rPr lang="en-US" sz="1000" dirty="0" err="1">
                <a:solidFill>
                  <a:prstClr val="black"/>
                </a:solidFill>
              </a:rPr>
              <a:t>Porth</a:t>
            </a:r>
            <a:r>
              <a:rPr lang="en-US" sz="1000" dirty="0">
                <a:solidFill>
                  <a:prstClr val="black"/>
                </a:solidFill>
              </a:rPr>
              <a:t>, 2009)</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838200" y="0"/>
            <a:ext cx="7924800" cy="1354138"/>
          </a:xfrm>
          <a:prstGeom prst="rect">
            <a:avLst/>
          </a:prstGeom>
          <a:noFill/>
          <a:ln w="9525">
            <a:noFill/>
            <a:miter lim="800000"/>
            <a:headEnd/>
            <a:tailEnd/>
          </a:ln>
        </p:spPr>
        <p:txBody>
          <a:bodyPr>
            <a:spAutoFit/>
          </a:bodyPr>
          <a:lstStyle/>
          <a:p>
            <a:pPr algn="ctr"/>
            <a:r>
              <a:rPr lang="en-US" sz="4100">
                <a:latin typeface="Lucida Sans Unicode" pitchFamily="34" charset="0"/>
              </a:rPr>
              <a:t>Thyroid Storm: what do you do? </a:t>
            </a:r>
          </a:p>
        </p:txBody>
      </p:sp>
      <p:sp>
        <p:nvSpPr>
          <p:cNvPr id="31747" name="TextBox 2"/>
          <p:cNvSpPr txBox="1">
            <a:spLocks noChangeArrowheads="1"/>
          </p:cNvSpPr>
          <p:nvPr/>
        </p:nvSpPr>
        <p:spPr bwMode="auto">
          <a:xfrm>
            <a:off x="1219200" y="1219200"/>
            <a:ext cx="6248400" cy="3232150"/>
          </a:xfrm>
          <a:prstGeom prst="rect">
            <a:avLst/>
          </a:prstGeom>
          <a:noFill/>
          <a:ln w="9525">
            <a:noFill/>
            <a:miter lim="800000"/>
            <a:headEnd/>
            <a:tailEnd/>
          </a:ln>
        </p:spPr>
        <p:txBody>
          <a:bodyPr>
            <a:spAutoFit/>
          </a:bodyPr>
          <a:lstStyle/>
          <a:p>
            <a:r>
              <a:rPr lang="en-US" sz="2400" b="1">
                <a:latin typeface="Lucida Sans Unicode" pitchFamily="34" charset="0"/>
              </a:rPr>
              <a:t>Treatment:</a:t>
            </a:r>
          </a:p>
          <a:p>
            <a:pPr>
              <a:buFont typeface="Arial" charset="0"/>
              <a:buChar char="•"/>
            </a:pPr>
            <a:r>
              <a:rPr lang="en-US">
                <a:latin typeface="Lucida Sans Unicode" pitchFamily="34" charset="0"/>
              </a:rPr>
              <a:t>Rapid Diagnosis</a:t>
            </a:r>
          </a:p>
          <a:p>
            <a:pPr>
              <a:buFont typeface="Arial" charset="0"/>
              <a:buChar char="•"/>
            </a:pPr>
            <a:r>
              <a:rPr lang="en-US">
                <a:latin typeface="Lucida Sans Unicode" pitchFamily="34" charset="0"/>
              </a:rPr>
              <a:t>Cooling of the body (shivering response must be prevented)</a:t>
            </a:r>
          </a:p>
          <a:p>
            <a:pPr>
              <a:buFont typeface="Arial" charset="0"/>
              <a:buChar char="•"/>
            </a:pPr>
            <a:r>
              <a:rPr lang="en-US">
                <a:latin typeface="Lucida Sans Unicode" pitchFamily="34" charset="0"/>
              </a:rPr>
              <a:t>General support</a:t>
            </a:r>
          </a:p>
          <a:p>
            <a:pPr lvl="1">
              <a:buFont typeface="Arial" charset="0"/>
              <a:buChar char="•"/>
            </a:pPr>
            <a:r>
              <a:rPr lang="en-US">
                <a:latin typeface="Lucida Sans Unicode" pitchFamily="34" charset="0"/>
              </a:rPr>
              <a:t>IV fluids</a:t>
            </a:r>
          </a:p>
          <a:p>
            <a:pPr lvl="1">
              <a:buFont typeface="Arial" charset="0"/>
              <a:buChar char="•"/>
            </a:pPr>
            <a:r>
              <a:rPr lang="en-US">
                <a:latin typeface="Lucida Sans Unicode" pitchFamily="34" charset="0"/>
              </a:rPr>
              <a:t>Glucose and electrolytes to be provided</a:t>
            </a:r>
          </a:p>
          <a:p>
            <a:pPr lvl="1">
              <a:buFont typeface="Arial" charset="0"/>
              <a:buChar char="•"/>
            </a:pPr>
            <a:r>
              <a:rPr lang="en-US">
                <a:latin typeface="Lucida Sans Unicode" pitchFamily="34" charset="0"/>
              </a:rPr>
              <a:t>B-adrenergic blocking drugs (blocks effects of T4 on cardiovascular function)</a:t>
            </a:r>
          </a:p>
          <a:p>
            <a:pPr lvl="1">
              <a:buFont typeface="Arial" charset="0"/>
              <a:buChar char="•"/>
            </a:pPr>
            <a:r>
              <a:rPr lang="en-US">
                <a:latin typeface="Lucida Sans Unicode" pitchFamily="34" charset="0"/>
              </a:rPr>
              <a:t>Glucocorticodids to be given to correct adrenal insufficiency</a:t>
            </a:r>
          </a:p>
        </p:txBody>
      </p:sp>
      <p:pic>
        <p:nvPicPr>
          <p:cNvPr id="31748" name="Picture 2" descr="C:\Documents and Settings\Trost\Local Settings\Temporary Internet Files\Content.IE5\SP3P94N5\MCSO01925_0000[1].wmf"/>
          <p:cNvPicPr>
            <a:picLocks noChangeAspect="1" noChangeArrowheads="1"/>
          </p:cNvPicPr>
          <p:nvPr/>
        </p:nvPicPr>
        <p:blipFill>
          <a:blip r:embed="rId2" cstate="print"/>
          <a:srcRect/>
          <a:stretch>
            <a:fillRect/>
          </a:stretch>
        </p:blipFill>
        <p:spPr bwMode="auto">
          <a:xfrm>
            <a:off x="3505200" y="3962400"/>
            <a:ext cx="2995613" cy="2730500"/>
          </a:xfrm>
          <a:prstGeom prst="rect">
            <a:avLst/>
          </a:prstGeom>
          <a:noFill/>
          <a:ln w="9525">
            <a:noFill/>
            <a:miter lim="800000"/>
            <a:headEnd/>
            <a:tailEnd/>
          </a:ln>
        </p:spPr>
      </p:pic>
      <p:sp>
        <p:nvSpPr>
          <p:cNvPr id="5" name="Action Button: Home 4">
            <a:hlinkClick r:id="rId3" action="ppaction://hlinksldjump" highlightClick="1"/>
          </p:cNvPr>
          <p:cNvSpPr/>
          <p:nvPr/>
        </p:nvSpPr>
        <p:spPr>
          <a:xfrm>
            <a:off x="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End 5">
            <a:hlinkClick r:id="" action="ppaction://hlinkshowjump?jump=endshow" highlightClick="1"/>
          </p:cNvPr>
          <p:cNvSpPr/>
          <p:nvPr/>
        </p:nvSpPr>
        <p:spPr>
          <a:xfrm>
            <a:off x="1447800" y="6172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Back or Previous 6">
            <a:hlinkClick r:id="" action="ppaction://hlinkshowjump?jump=previousslide" highlightClick="1"/>
          </p:cNvPr>
          <p:cNvSpPr/>
          <p:nvPr/>
        </p:nvSpPr>
        <p:spPr>
          <a:xfrm>
            <a:off x="8229600" y="6172200"/>
            <a:ext cx="6858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2" name="TextBox 7"/>
          <p:cNvSpPr txBox="1">
            <a:spLocks noChangeArrowheads="1"/>
          </p:cNvSpPr>
          <p:nvPr/>
        </p:nvSpPr>
        <p:spPr bwMode="auto">
          <a:xfrm>
            <a:off x="5257800" y="6611938"/>
            <a:ext cx="1109663" cy="246062"/>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381000" y="5715000"/>
            <a:ext cx="1346844" cy="523220"/>
          </a:xfrm>
          <a:prstGeom prst="rect">
            <a:avLst/>
          </a:prstGeom>
          <a:noFill/>
        </p:spPr>
        <p:txBody>
          <a:bodyPr wrap="none" rtlCol="0">
            <a:spAutoFit/>
          </a:bodyPr>
          <a:lstStyle/>
          <a:p>
            <a:pPr lvl="0"/>
            <a:r>
              <a:rPr lang="en-US" sz="1000" dirty="0">
                <a:solidFill>
                  <a:prstClr val="black"/>
                </a:solidFill>
              </a:rPr>
              <a:t>(</a:t>
            </a:r>
            <a:r>
              <a:rPr lang="en-US" sz="1000" dirty="0" err="1">
                <a:solidFill>
                  <a:prstClr val="black"/>
                </a:solidFill>
              </a:rPr>
              <a:t>Matfin</a:t>
            </a:r>
            <a:r>
              <a:rPr lang="en-US" sz="1000" dirty="0">
                <a:solidFill>
                  <a:prstClr val="black"/>
                </a:solidFill>
              </a:rPr>
              <a:t>, </a:t>
            </a:r>
            <a:r>
              <a:rPr lang="en-US" sz="1000" dirty="0" err="1">
                <a:solidFill>
                  <a:prstClr val="black"/>
                </a:solidFill>
              </a:rPr>
              <a:t>Porth</a:t>
            </a:r>
            <a:r>
              <a:rPr lang="en-US" sz="1000" dirty="0">
                <a:solidFill>
                  <a:prstClr val="black"/>
                </a:solidFill>
              </a:rPr>
              <a:t>, 2009)</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Hyperactivity of the Thyroid gland will cause? </a:t>
            </a:r>
            <a:r>
              <a:rPr lang="en-US" sz="2700" dirty="0" smtClean="0"/>
              <a:t>(pick all that apply)</a:t>
            </a:r>
            <a:endParaRPr lang="en-US" sz="2700" dirty="0"/>
          </a:p>
        </p:txBody>
      </p:sp>
      <p:sp>
        <p:nvSpPr>
          <p:cNvPr id="32771" name="TextBox 4"/>
          <p:cNvSpPr txBox="1">
            <a:spLocks noChangeArrowheads="1"/>
          </p:cNvSpPr>
          <p:nvPr/>
        </p:nvSpPr>
        <p:spPr bwMode="auto">
          <a:xfrm>
            <a:off x="914400" y="2590800"/>
            <a:ext cx="2895600" cy="369888"/>
          </a:xfrm>
          <a:prstGeom prst="rect">
            <a:avLst/>
          </a:prstGeom>
          <a:noFill/>
          <a:ln w="9525">
            <a:noFill/>
            <a:miter lim="800000"/>
            <a:headEnd/>
            <a:tailEnd/>
          </a:ln>
        </p:spPr>
        <p:txBody>
          <a:bodyPr>
            <a:spAutoFit/>
          </a:bodyPr>
          <a:lstStyle/>
          <a:p>
            <a:endParaRPr lang="en-US"/>
          </a:p>
        </p:txBody>
      </p:sp>
      <p:sp>
        <p:nvSpPr>
          <p:cNvPr id="4" name="Content Placeholder 1"/>
          <p:cNvSpPr txBox="1">
            <a:spLocks/>
          </p:cNvSpPr>
          <p:nvPr/>
        </p:nvSpPr>
        <p:spPr>
          <a:xfrm>
            <a:off x="4800600" y="4038600"/>
            <a:ext cx="4038600" cy="1414463"/>
          </a:xfrm>
          <a:prstGeom prst="rect">
            <a:avLst/>
          </a:prstGeo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365760" indent="-256032" algn="ctr" fontAlgn="auto">
              <a:spcBef>
                <a:spcPts val="400"/>
              </a:spcBef>
              <a:spcAft>
                <a:spcPts val="0"/>
              </a:spcAft>
              <a:buClr>
                <a:schemeClr val="accent1"/>
              </a:buClr>
              <a:buSzPct val="68000"/>
              <a:buFont typeface="Wingdings 3"/>
              <a:buChar char=""/>
              <a:defRPr/>
            </a:pPr>
            <a:endParaRPr lang="en-US" sz="2800" dirty="0"/>
          </a:p>
          <a:p>
            <a:pPr marL="365760" indent="-256032" algn="ctr" fontAlgn="auto">
              <a:spcBef>
                <a:spcPts val="400"/>
              </a:spcBef>
              <a:spcAft>
                <a:spcPts val="0"/>
              </a:spcAft>
              <a:buClr>
                <a:schemeClr val="accent1"/>
              </a:buClr>
              <a:buSzPct val="68000"/>
              <a:buFont typeface="Wingdings 3"/>
              <a:buChar char=""/>
              <a:defRPr/>
            </a:pPr>
            <a:r>
              <a:rPr lang="en-US" sz="1600" dirty="0" smtClean="0"/>
              <a:t>Correct</a:t>
            </a:r>
            <a:endParaRPr lang="en-US" sz="1200" dirty="0" smtClean="0"/>
          </a:p>
          <a:p>
            <a:pPr marL="365760" indent="-256032" algn="ctr" fontAlgn="auto">
              <a:spcBef>
                <a:spcPts val="400"/>
              </a:spcBef>
              <a:spcAft>
                <a:spcPts val="0"/>
              </a:spcAft>
              <a:buClr>
                <a:schemeClr val="accent1"/>
              </a:buClr>
              <a:buSzPct val="68000"/>
              <a:buFont typeface="Wingdings 3"/>
              <a:buChar char=""/>
              <a:defRPr/>
            </a:pPr>
            <a:r>
              <a:rPr lang="en-US" sz="1200" dirty="0" smtClean="0"/>
              <a:t>An overactive thyroid gland produces increased energy, which creates excess heat from that energy production, making people intolerant to environmental heat</a:t>
            </a:r>
            <a:endParaRPr lang="en-US" sz="1600" dirty="0"/>
          </a:p>
        </p:txBody>
      </p:sp>
      <p:sp>
        <p:nvSpPr>
          <p:cNvPr id="5" name="Content Placeholder 1"/>
          <p:cNvSpPr txBox="1">
            <a:spLocks/>
          </p:cNvSpPr>
          <p:nvPr/>
        </p:nvSpPr>
        <p:spPr>
          <a:xfrm>
            <a:off x="381000" y="2209800"/>
            <a:ext cx="4038600" cy="1414463"/>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marL="365760" indent="-256032" algn="ctr" fontAlgn="auto">
              <a:spcBef>
                <a:spcPts val="400"/>
              </a:spcBef>
              <a:spcAft>
                <a:spcPts val="0"/>
              </a:spcAft>
              <a:buClr>
                <a:schemeClr val="accent1"/>
              </a:buClr>
              <a:buSzPct val="68000"/>
              <a:buFont typeface="Arial" pitchFamily="34" charset="0"/>
              <a:buChar char="•"/>
              <a:defRPr/>
            </a:pPr>
            <a:r>
              <a:rPr lang="en-US" sz="1600" dirty="0" smtClean="0"/>
              <a:t>Correct</a:t>
            </a:r>
            <a:endParaRPr lang="en-US" sz="1200" dirty="0"/>
          </a:p>
          <a:p>
            <a:pPr marL="365760" indent="-256032" algn="ctr" fontAlgn="auto">
              <a:spcBef>
                <a:spcPts val="400"/>
              </a:spcBef>
              <a:spcAft>
                <a:spcPts val="0"/>
              </a:spcAft>
              <a:buClr>
                <a:schemeClr val="accent1"/>
              </a:buClr>
              <a:buSzPct val="68000"/>
              <a:buFont typeface="Wingdings 3"/>
              <a:buChar char=""/>
              <a:defRPr/>
            </a:pPr>
            <a:r>
              <a:rPr lang="en-US" sz="1200" dirty="0" smtClean="0"/>
              <a:t>This is reflective of an overactive thyroid gland that is overproducing thyroid hormone—remember the job of the thyroid is to produce energy</a:t>
            </a:r>
            <a:endParaRPr lang="en-US" sz="1600" dirty="0"/>
          </a:p>
        </p:txBody>
      </p:sp>
      <p:sp>
        <p:nvSpPr>
          <p:cNvPr id="6" name="Content Placeholder 1"/>
          <p:cNvSpPr txBox="1">
            <a:spLocks/>
          </p:cNvSpPr>
          <p:nvPr/>
        </p:nvSpPr>
        <p:spPr>
          <a:xfrm>
            <a:off x="381000" y="4038600"/>
            <a:ext cx="4038600" cy="1414463"/>
          </a:xfrm>
          <a:prstGeom prst="rect">
            <a:avLst/>
          </a:prstGeo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365760" indent="-256032" algn="ctr" fontAlgn="auto">
              <a:spcBef>
                <a:spcPts val="400"/>
              </a:spcBef>
              <a:spcAft>
                <a:spcPts val="0"/>
              </a:spcAft>
              <a:buClr>
                <a:schemeClr val="accent1"/>
              </a:buClr>
              <a:buSzPct val="68000"/>
              <a:buFont typeface="Wingdings 3"/>
              <a:buChar char=""/>
              <a:defRPr/>
            </a:pPr>
            <a:endParaRPr lang="en-US" sz="2800" dirty="0"/>
          </a:p>
          <a:p>
            <a:pPr marL="365760" indent="-256032" algn="ctr" fontAlgn="auto">
              <a:spcBef>
                <a:spcPts val="400"/>
              </a:spcBef>
              <a:spcAft>
                <a:spcPts val="0"/>
              </a:spcAft>
              <a:buClr>
                <a:schemeClr val="accent1"/>
              </a:buClr>
              <a:buSzPct val="68000"/>
              <a:buFont typeface="Wingdings 3"/>
              <a:buChar char=""/>
              <a:defRPr/>
            </a:pPr>
            <a:r>
              <a:rPr lang="en-US" sz="1600" dirty="0" smtClean="0"/>
              <a:t>Correct</a:t>
            </a:r>
            <a:endParaRPr lang="en-US" sz="1200" dirty="0" smtClean="0"/>
          </a:p>
          <a:p>
            <a:pPr marL="365760" indent="-256032" algn="ctr" fontAlgn="auto">
              <a:spcBef>
                <a:spcPts val="400"/>
              </a:spcBef>
              <a:spcAft>
                <a:spcPts val="0"/>
              </a:spcAft>
              <a:buClr>
                <a:schemeClr val="accent1"/>
              </a:buClr>
              <a:buSzPct val="68000"/>
              <a:buFont typeface="Wingdings 3"/>
              <a:buChar char=""/>
              <a:defRPr/>
            </a:pPr>
            <a:r>
              <a:rPr lang="en-US" sz="1200" dirty="0" smtClean="0"/>
              <a:t>An overactive thyroid gland creates an increased metabolism; therefore, the body utilizes stored fat (energy) to keep pace with the increased metabolic rate, which results in weight loss</a:t>
            </a:r>
            <a:endParaRPr lang="en-US" sz="1600" dirty="0"/>
          </a:p>
        </p:txBody>
      </p:sp>
      <p:sp>
        <p:nvSpPr>
          <p:cNvPr id="7" name="Content Placeholder 1"/>
          <p:cNvSpPr txBox="1">
            <a:spLocks/>
          </p:cNvSpPr>
          <p:nvPr/>
        </p:nvSpPr>
        <p:spPr>
          <a:xfrm>
            <a:off x="4800600" y="2209800"/>
            <a:ext cx="4038600" cy="1414463"/>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marL="365760" indent="-256032" algn="ctr" fontAlgn="auto">
              <a:spcBef>
                <a:spcPts val="400"/>
              </a:spcBef>
              <a:spcAft>
                <a:spcPts val="0"/>
              </a:spcAft>
              <a:buClr>
                <a:schemeClr val="accent1"/>
              </a:buClr>
              <a:buSzPct val="68000"/>
              <a:buFont typeface="Arial" pitchFamily="34" charset="0"/>
              <a:buChar char="•"/>
              <a:defRPr/>
            </a:pPr>
            <a:r>
              <a:rPr lang="en-US" sz="1600" dirty="0" smtClean="0"/>
              <a:t>Incorrect</a:t>
            </a:r>
            <a:endParaRPr lang="en-US" sz="1200" dirty="0" smtClean="0"/>
          </a:p>
          <a:p>
            <a:pPr marL="365760" indent="-256032" algn="ctr" fontAlgn="auto">
              <a:spcBef>
                <a:spcPts val="400"/>
              </a:spcBef>
              <a:spcAft>
                <a:spcPts val="0"/>
              </a:spcAft>
              <a:buClr>
                <a:schemeClr val="accent1"/>
              </a:buClr>
              <a:buSzPct val="68000"/>
              <a:buFont typeface="Wingdings 3"/>
              <a:buChar char=""/>
              <a:defRPr/>
            </a:pPr>
            <a:r>
              <a:rPr lang="en-US" sz="1200" dirty="0" smtClean="0"/>
              <a:t>Hypothyroidism will cause a decrease in the metabolic rate, which slows metabolism (energy production is significantly decreased)</a:t>
            </a:r>
            <a:endParaRPr lang="en-US" sz="1600" dirty="0"/>
          </a:p>
        </p:txBody>
      </p:sp>
      <p:sp>
        <p:nvSpPr>
          <p:cNvPr id="8" name="Rectangle 7"/>
          <p:cNvSpPr/>
          <p:nvPr/>
        </p:nvSpPr>
        <p:spPr>
          <a:xfrm>
            <a:off x="304800" y="1981200"/>
            <a:ext cx="41148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High fever/high body </a:t>
            </a:r>
          </a:p>
          <a:p>
            <a:pPr algn="ctr" fontAlgn="auto">
              <a:spcBef>
                <a:spcPts val="0"/>
              </a:spcBef>
              <a:spcAft>
                <a:spcPts val="0"/>
              </a:spcAft>
              <a:defRPr/>
            </a:pPr>
            <a:r>
              <a:rPr lang="en-US" dirty="0"/>
              <a:t>temperature</a:t>
            </a:r>
          </a:p>
        </p:txBody>
      </p:sp>
      <p:sp>
        <p:nvSpPr>
          <p:cNvPr id="9" name="Rectangle 8"/>
          <p:cNvSpPr/>
          <p:nvPr/>
        </p:nvSpPr>
        <p:spPr>
          <a:xfrm>
            <a:off x="304800" y="3962400"/>
            <a:ext cx="41148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Increased weight loss</a:t>
            </a:r>
            <a:endParaRPr lang="en-US" dirty="0"/>
          </a:p>
        </p:txBody>
      </p:sp>
      <p:sp>
        <p:nvSpPr>
          <p:cNvPr id="10" name="Rectangle 9"/>
          <p:cNvSpPr/>
          <p:nvPr/>
        </p:nvSpPr>
        <p:spPr>
          <a:xfrm>
            <a:off x="4800600" y="1981200"/>
            <a:ext cx="41148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Slow speech</a:t>
            </a:r>
            <a:endParaRPr lang="en-US" dirty="0"/>
          </a:p>
        </p:txBody>
      </p:sp>
      <p:sp>
        <p:nvSpPr>
          <p:cNvPr id="11" name="Rectangle 10"/>
          <p:cNvSpPr/>
          <p:nvPr/>
        </p:nvSpPr>
        <p:spPr>
          <a:xfrm>
            <a:off x="4800600" y="3962400"/>
            <a:ext cx="41148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Intolerance to heat</a:t>
            </a:r>
            <a:endParaRPr lang="en-US" dirty="0"/>
          </a:p>
        </p:txBody>
      </p:sp>
      <p:sp>
        <p:nvSpPr>
          <p:cNvPr id="12" name="Action Button: Home 11">
            <a:hlinkClick r:id="rId2" action="ppaction://hlinksldjump" highlightClick="1"/>
          </p:cNvPr>
          <p:cNvSpPr/>
          <p:nvPr/>
        </p:nvSpPr>
        <p:spPr>
          <a:xfrm>
            <a:off x="1524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End 12">
            <a:hlinkClick r:id="" action="ppaction://hlinkshowjump?jump=endshow" highlightClick="1"/>
          </p:cNvPr>
          <p:cNvSpPr/>
          <p:nvPr/>
        </p:nvSpPr>
        <p:spPr>
          <a:xfrm>
            <a:off x="12954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Back or Previous 13">
            <a:hlinkClick r:id="" action="ppaction://hlinkshowjump?jump=previousslide" highlightClick="1"/>
          </p:cNvPr>
          <p:cNvSpPr/>
          <p:nvPr/>
        </p:nvSpPr>
        <p:spPr>
          <a:xfrm>
            <a:off x="8153400" y="6096000"/>
            <a:ext cx="8382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5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1" nodeType="afterEffect">
                                  <p:stCondLst>
                                    <p:cond delay="500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500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1" nodeType="afterEffect">
                                  <p:stCondLst>
                                    <p:cond delay="500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eaLnBrk="1" hangingPunct="1"/>
            <a:r>
              <a:rPr lang="en-US" dirty="0" smtClean="0"/>
              <a:t>Located below the thalamus just above the brain stem</a:t>
            </a:r>
          </a:p>
          <a:p>
            <a:pPr eaLnBrk="1" hangingPunct="1"/>
            <a:r>
              <a:rPr lang="en-US" dirty="0" smtClean="0"/>
              <a:t>Controls the autonomic functions of the body</a:t>
            </a:r>
          </a:p>
          <a:p>
            <a:pPr lvl="1" eaLnBrk="1" hangingPunct="1"/>
            <a:r>
              <a:rPr lang="en-US" dirty="0" smtClean="0"/>
              <a:t>Autonomic nervous system is the part of the nervous system that affects:</a:t>
            </a:r>
          </a:p>
          <a:p>
            <a:pPr lvl="2" eaLnBrk="1" hangingPunct="1"/>
            <a:r>
              <a:rPr lang="en-US" dirty="0" smtClean="0"/>
              <a:t>Glands</a:t>
            </a:r>
          </a:p>
          <a:p>
            <a:pPr lvl="2" eaLnBrk="1" hangingPunct="1"/>
            <a:r>
              <a:rPr lang="en-US" dirty="0" smtClean="0"/>
              <a:t>Smooth and cardiac muscle</a:t>
            </a:r>
          </a:p>
          <a:p>
            <a:pPr eaLnBrk="1" hangingPunct="1"/>
            <a:r>
              <a:rPr lang="en-US" dirty="0" smtClean="0"/>
              <a:t>There is no voluntary control</a:t>
            </a:r>
          </a:p>
          <a:p>
            <a:pPr lvl="1" eaLnBrk="1" hangingPunct="1">
              <a:buFont typeface="Verdana" pitchFamily="34" charset="0"/>
              <a:buNone/>
            </a:pPr>
            <a:endParaRPr lang="en-US" dirty="0" smtClean="0"/>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Hypothalamus: What it is and what does it do</a:t>
            </a:r>
            <a:endParaRPr lang="en-US" dirty="0"/>
          </a:p>
        </p:txBody>
      </p:sp>
      <p:pic>
        <p:nvPicPr>
          <p:cNvPr id="33796" name="Picture 2"/>
          <p:cNvPicPr>
            <a:picLocks noChangeAspect="1" noChangeArrowheads="1"/>
          </p:cNvPicPr>
          <p:nvPr/>
        </p:nvPicPr>
        <p:blipFill>
          <a:blip r:embed="rId2" cstate="print"/>
          <a:srcRect/>
          <a:stretch>
            <a:fillRect/>
          </a:stretch>
        </p:blipFill>
        <p:spPr bwMode="auto">
          <a:xfrm>
            <a:off x="5810250" y="2819400"/>
            <a:ext cx="3333750" cy="2419350"/>
          </a:xfrm>
          <a:prstGeom prst="rect">
            <a:avLst/>
          </a:prstGeom>
          <a:noFill/>
          <a:ln w="9525">
            <a:noFill/>
            <a:miter lim="800000"/>
            <a:headEnd/>
            <a:tailEnd/>
          </a:ln>
        </p:spPr>
      </p:pic>
      <p:sp>
        <p:nvSpPr>
          <p:cNvPr id="5" name="Action Button: Home 4">
            <a:hlinkClick r:id="rId3" action="ppaction://hlinksldjump" highlightClick="1"/>
          </p:cNvPr>
          <p:cNvSpPr/>
          <p:nvPr/>
        </p:nvSpPr>
        <p:spPr>
          <a:xfrm>
            <a:off x="30480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End 5">
            <a:hlinkClick r:id="" action="ppaction://hlinkshowjump?jump=endshow" highlightClick="1"/>
          </p:cNvPr>
          <p:cNvSpPr/>
          <p:nvPr/>
        </p:nvSpPr>
        <p:spPr>
          <a:xfrm>
            <a:off x="1600200" y="6096000"/>
            <a:ext cx="6858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Back or Previous 6">
            <a:hlinkClick r:id="" action="ppaction://hlinkshowjump?jump=previousslide" highlightClick="1"/>
          </p:cNvPr>
          <p:cNvSpPr/>
          <p:nvPr/>
        </p:nvSpPr>
        <p:spPr>
          <a:xfrm>
            <a:off x="81534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800" name="TextBox 7"/>
          <p:cNvSpPr txBox="1">
            <a:spLocks noChangeArrowheads="1"/>
          </p:cNvSpPr>
          <p:nvPr/>
        </p:nvSpPr>
        <p:spPr bwMode="auto">
          <a:xfrm>
            <a:off x="6477000" y="5257800"/>
            <a:ext cx="2306638" cy="400050"/>
          </a:xfrm>
          <a:prstGeom prst="rect">
            <a:avLst/>
          </a:prstGeom>
          <a:noFill/>
          <a:ln w="9525">
            <a:noFill/>
            <a:miter lim="800000"/>
            <a:headEnd/>
            <a:tailEnd/>
          </a:ln>
        </p:spPr>
        <p:txBody>
          <a:bodyPr wrap="none">
            <a:spAutoFit/>
          </a:bodyPr>
          <a:lstStyle/>
          <a:p>
            <a:r>
              <a:rPr lang="en-US" sz="1000">
                <a:latin typeface="Lucida Sans Unicode" pitchFamily="34" charset="0"/>
              </a:rPr>
              <a:t>http://z.about.com/d/psychology</a:t>
            </a:r>
          </a:p>
          <a:p>
            <a:r>
              <a:rPr lang="en-US" sz="1000">
                <a:latin typeface="Lucida Sans Unicode" pitchFamily="34" charset="0"/>
              </a:rPr>
              <a:t>/1/5/C/hypothalamus.jpg</a:t>
            </a:r>
          </a:p>
        </p:txBody>
      </p:sp>
      <p:sp>
        <p:nvSpPr>
          <p:cNvPr id="9" name="TextBox 8"/>
          <p:cNvSpPr txBox="1"/>
          <p:nvPr/>
        </p:nvSpPr>
        <p:spPr>
          <a:xfrm>
            <a:off x="381000" y="5638800"/>
            <a:ext cx="1048685" cy="246221"/>
          </a:xfrm>
          <a:prstGeom prst="rect">
            <a:avLst/>
          </a:prstGeom>
          <a:noFill/>
        </p:spPr>
        <p:txBody>
          <a:bodyPr wrap="none" rtlCol="0">
            <a:spAutoFit/>
          </a:bodyPr>
          <a:lstStyle/>
          <a:p>
            <a:r>
              <a:rPr lang="en-US" sz="1000" dirty="0" smtClean="0"/>
              <a:t>(Bowen,  2003)</a:t>
            </a:r>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pPr eaLnBrk="1" hangingPunct="1"/>
            <a:r>
              <a:rPr lang="en-US" smtClean="0"/>
              <a:t>Produces thyroid releasing hormone (TRH) which informs the pituitary gland to stimulate thyroid stimulating hormone (TSH)</a:t>
            </a:r>
          </a:p>
          <a:p>
            <a:pPr eaLnBrk="1" hangingPunct="1"/>
            <a:r>
              <a:rPr lang="en-US" smtClean="0"/>
              <a:t>Is the “grand poobah”: regulates the body’s thermostat by informing the pituitary gland at what level the thyroid should be set</a:t>
            </a: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Hypothalamus (cont.): How does it work</a:t>
            </a:r>
            <a:endParaRPr lang="en-US" dirty="0"/>
          </a:p>
        </p:txBody>
      </p:sp>
      <p:pic>
        <p:nvPicPr>
          <p:cNvPr id="35844" name="Picture 2"/>
          <p:cNvPicPr>
            <a:picLocks noChangeAspect="1" noChangeArrowheads="1"/>
          </p:cNvPicPr>
          <p:nvPr/>
        </p:nvPicPr>
        <p:blipFill>
          <a:blip r:embed="rId2" cstate="print"/>
          <a:srcRect/>
          <a:stretch>
            <a:fillRect/>
          </a:stretch>
        </p:blipFill>
        <p:spPr bwMode="auto">
          <a:xfrm>
            <a:off x="3810000" y="3962400"/>
            <a:ext cx="1828800" cy="2468563"/>
          </a:xfrm>
          <a:prstGeom prst="rect">
            <a:avLst/>
          </a:prstGeom>
          <a:noFill/>
          <a:ln w="9525">
            <a:noFill/>
            <a:miter lim="800000"/>
            <a:headEnd/>
            <a:tailEnd/>
          </a:ln>
        </p:spPr>
      </p:pic>
      <p:pic>
        <p:nvPicPr>
          <p:cNvPr id="35845" name="Picture 3"/>
          <p:cNvPicPr>
            <a:picLocks noChangeAspect="1" noChangeArrowheads="1"/>
          </p:cNvPicPr>
          <p:nvPr/>
        </p:nvPicPr>
        <p:blipFill>
          <a:blip r:embed="rId3" cstate="print"/>
          <a:srcRect/>
          <a:stretch>
            <a:fillRect/>
          </a:stretch>
        </p:blipFill>
        <p:spPr bwMode="auto">
          <a:xfrm>
            <a:off x="7010400" y="4038600"/>
            <a:ext cx="1871663" cy="1752600"/>
          </a:xfrm>
          <a:prstGeom prst="rect">
            <a:avLst/>
          </a:prstGeom>
          <a:noFill/>
          <a:ln w="9525">
            <a:noFill/>
            <a:miter lim="800000"/>
            <a:headEnd/>
            <a:tailEnd/>
          </a:ln>
        </p:spPr>
      </p:pic>
      <p:sp>
        <p:nvSpPr>
          <p:cNvPr id="6" name="Action Button: Home 5">
            <a:hlinkClick r:id="rId4" action="ppaction://hlinksldjump" highlightClick="1"/>
          </p:cNvPr>
          <p:cNvSpPr/>
          <p:nvPr/>
        </p:nvSpPr>
        <p:spPr>
          <a:xfrm>
            <a:off x="152400" y="60198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End 6">
            <a:hlinkClick r:id="" action="ppaction://hlinkshowjump?jump=endshow" highlightClick="1"/>
          </p:cNvPr>
          <p:cNvSpPr/>
          <p:nvPr/>
        </p:nvSpPr>
        <p:spPr>
          <a:xfrm>
            <a:off x="1447800" y="6043613"/>
            <a:ext cx="838200" cy="8143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Back or Previous 7">
            <a:hlinkClick r:id="" action="ppaction://hlinkshowjump?jump=previousslide" highlightClick="1"/>
          </p:cNvPr>
          <p:cNvSpPr/>
          <p:nvPr/>
        </p:nvSpPr>
        <p:spPr>
          <a:xfrm>
            <a:off x="8229600" y="6172200"/>
            <a:ext cx="7620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9" name="TextBox 8"/>
          <p:cNvSpPr txBox="1">
            <a:spLocks noChangeArrowheads="1"/>
          </p:cNvSpPr>
          <p:nvPr/>
        </p:nvSpPr>
        <p:spPr bwMode="auto">
          <a:xfrm>
            <a:off x="6629400" y="5791200"/>
            <a:ext cx="9144000" cy="400050"/>
          </a:xfrm>
          <a:prstGeom prst="rect">
            <a:avLst/>
          </a:prstGeom>
          <a:noFill/>
          <a:ln w="9525">
            <a:noFill/>
            <a:miter lim="800000"/>
            <a:headEnd/>
            <a:tailEnd/>
          </a:ln>
        </p:spPr>
        <p:txBody>
          <a:bodyPr>
            <a:spAutoFit/>
          </a:bodyPr>
          <a:lstStyle/>
          <a:p>
            <a:r>
              <a:rPr lang="en-US" sz="1000">
                <a:latin typeface="Lucida Sans Unicode" pitchFamily="34" charset="0"/>
              </a:rPr>
              <a:t>http://i.ehow.com/images/a04/hb/iv/</a:t>
            </a:r>
          </a:p>
          <a:p>
            <a:r>
              <a:rPr lang="en-US" sz="1000">
                <a:latin typeface="Lucida Sans Unicode" pitchFamily="34" charset="0"/>
              </a:rPr>
              <a:t>troubleshoot-thermostat-800X800.jpg</a:t>
            </a:r>
          </a:p>
        </p:txBody>
      </p:sp>
      <p:sp>
        <p:nvSpPr>
          <p:cNvPr id="35850" name="TextBox 9"/>
          <p:cNvSpPr txBox="1">
            <a:spLocks noChangeArrowheads="1"/>
          </p:cNvSpPr>
          <p:nvPr/>
        </p:nvSpPr>
        <p:spPr bwMode="auto">
          <a:xfrm>
            <a:off x="3733800" y="6457950"/>
            <a:ext cx="3733800" cy="400050"/>
          </a:xfrm>
          <a:prstGeom prst="rect">
            <a:avLst/>
          </a:prstGeom>
          <a:noFill/>
          <a:ln w="9525">
            <a:noFill/>
            <a:miter lim="800000"/>
            <a:headEnd/>
            <a:tailEnd/>
          </a:ln>
        </p:spPr>
        <p:txBody>
          <a:bodyPr>
            <a:spAutoFit/>
          </a:bodyPr>
          <a:lstStyle/>
          <a:p>
            <a:r>
              <a:rPr lang="en-US" sz="1000">
                <a:latin typeface="Lucida Sans Unicode" pitchFamily="34" charset="0"/>
              </a:rPr>
              <a:t>http://www.brsparty.com/site_flash/</a:t>
            </a:r>
          </a:p>
          <a:p>
            <a:r>
              <a:rPr lang="en-US" sz="1000">
                <a:latin typeface="Lucida Sans Unicode" pitchFamily="34" charset="0"/>
              </a:rPr>
              <a:t>images/GrandPoobah160.jpg</a:t>
            </a:r>
          </a:p>
        </p:txBody>
      </p:sp>
      <p:sp>
        <p:nvSpPr>
          <p:cNvPr id="11" name="TextBox 10"/>
          <p:cNvSpPr txBox="1"/>
          <p:nvPr/>
        </p:nvSpPr>
        <p:spPr>
          <a:xfrm>
            <a:off x="228600" y="5715000"/>
            <a:ext cx="1048685" cy="400110"/>
          </a:xfrm>
          <a:prstGeom prst="rect">
            <a:avLst/>
          </a:prstGeom>
          <a:noFill/>
        </p:spPr>
        <p:txBody>
          <a:bodyPr wrap="none" rtlCol="0">
            <a:spAutoFit/>
          </a:bodyPr>
          <a:lstStyle/>
          <a:p>
            <a:r>
              <a:rPr lang="en-US" sz="1000" dirty="0" smtClean="0"/>
              <a:t>(Bowen,  2003)</a:t>
            </a:r>
          </a:p>
          <a:p>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Where is the hypothalamus located?</a:t>
            </a:r>
            <a:endParaRPr lang="en-US" dirty="0"/>
          </a:p>
        </p:txBody>
      </p:sp>
      <p:sp>
        <p:nvSpPr>
          <p:cNvPr id="4" name="Rectangle 3"/>
          <p:cNvSpPr/>
          <p:nvPr/>
        </p:nvSpPr>
        <p:spPr>
          <a:xfrm>
            <a:off x="685800" y="1828800"/>
            <a:ext cx="33528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Correct</a:t>
            </a:r>
            <a:endParaRPr lang="en-US" dirty="0">
              <a:solidFill>
                <a:schemeClr val="tx1"/>
              </a:solidFill>
            </a:endParaRPr>
          </a:p>
        </p:txBody>
      </p:sp>
      <p:sp>
        <p:nvSpPr>
          <p:cNvPr id="5" name="Rectangle 4"/>
          <p:cNvSpPr/>
          <p:nvPr/>
        </p:nvSpPr>
        <p:spPr>
          <a:xfrm>
            <a:off x="5029200" y="1828800"/>
            <a:ext cx="35052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Incorrect</a:t>
            </a:r>
          </a:p>
        </p:txBody>
      </p:sp>
      <p:sp>
        <p:nvSpPr>
          <p:cNvPr id="10" name="Rectangle 9"/>
          <p:cNvSpPr/>
          <p:nvPr/>
        </p:nvSpPr>
        <p:spPr>
          <a:xfrm>
            <a:off x="685800" y="3657600"/>
            <a:ext cx="33528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Incorrect</a:t>
            </a:r>
          </a:p>
        </p:txBody>
      </p:sp>
      <p:sp>
        <p:nvSpPr>
          <p:cNvPr id="11" name="Rectangle 10"/>
          <p:cNvSpPr/>
          <p:nvPr/>
        </p:nvSpPr>
        <p:spPr>
          <a:xfrm>
            <a:off x="5029200" y="3657600"/>
            <a:ext cx="35052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Incorrect</a:t>
            </a:r>
          </a:p>
        </p:txBody>
      </p:sp>
      <p:sp>
        <p:nvSpPr>
          <p:cNvPr id="12" name="Rectangle 11"/>
          <p:cNvSpPr/>
          <p:nvPr/>
        </p:nvSpPr>
        <p:spPr>
          <a:xfrm>
            <a:off x="685800" y="1828800"/>
            <a:ext cx="3352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Below the thalamus just above the brain stem</a:t>
            </a:r>
            <a:endParaRPr lang="en-US" dirty="0"/>
          </a:p>
        </p:txBody>
      </p:sp>
      <p:sp>
        <p:nvSpPr>
          <p:cNvPr id="13" name="Rectangle 12"/>
          <p:cNvSpPr/>
          <p:nvPr/>
        </p:nvSpPr>
        <p:spPr>
          <a:xfrm>
            <a:off x="5029200" y="1828800"/>
            <a:ext cx="35052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Cerebral cortex</a:t>
            </a:r>
          </a:p>
        </p:txBody>
      </p:sp>
      <p:sp>
        <p:nvSpPr>
          <p:cNvPr id="14" name="Rectangle 13"/>
          <p:cNvSpPr/>
          <p:nvPr/>
        </p:nvSpPr>
        <p:spPr>
          <a:xfrm>
            <a:off x="685800" y="3657600"/>
            <a:ext cx="3352800" cy="14478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Frontal lobe</a:t>
            </a:r>
          </a:p>
        </p:txBody>
      </p:sp>
      <p:sp>
        <p:nvSpPr>
          <p:cNvPr id="15" name="Rectangle 14"/>
          <p:cNvSpPr/>
          <p:nvPr/>
        </p:nvSpPr>
        <p:spPr>
          <a:xfrm>
            <a:off x="5029200" y="3657600"/>
            <a:ext cx="3505200" cy="14478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Cerebellum</a:t>
            </a:r>
          </a:p>
        </p:txBody>
      </p:sp>
      <p:sp>
        <p:nvSpPr>
          <p:cNvPr id="16" name="Action Button: Home 15">
            <a:hlinkClick r:id="rId2" action="ppaction://hlinksldjump" highlightClick="1"/>
          </p:cNvPr>
          <p:cNvSpPr/>
          <p:nvPr/>
        </p:nvSpPr>
        <p:spPr>
          <a:xfrm>
            <a:off x="228600" y="57912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Action Button: End 16">
            <a:hlinkClick r:id="" action="ppaction://hlinkshowjump?jump=endshow" highlightClick="1"/>
          </p:cNvPr>
          <p:cNvSpPr/>
          <p:nvPr/>
        </p:nvSpPr>
        <p:spPr>
          <a:xfrm>
            <a:off x="1524000" y="5791200"/>
            <a:ext cx="838200" cy="838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Action Button: Back or Previous 17">
            <a:hlinkClick r:id="" action="ppaction://hlinkshowjump?jump=previousslide" highlightClick="1"/>
          </p:cNvPr>
          <p:cNvSpPr/>
          <p:nvPr/>
        </p:nvSpPr>
        <p:spPr>
          <a:xfrm>
            <a:off x="8001000" y="5867400"/>
            <a:ext cx="8382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150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150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1" nodeType="afterEffect">
                                  <p:stCondLst>
                                    <p:cond delay="150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2" grpId="0" animBg="1"/>
      <p:bldP spid="12" grpId="1" animBg="1"/>
      <p:bldP spid="13" grpId="0" animBg="1"/>
      <p:bldP spid="14" grpId="0" animBg="1"/>
      <p:bldP spid="14" grpId="1" animBg="1"/>
      <p:bldP spid="15" grpId="0" animBg="1"/>
      <p:bldP spid="1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What does the hypothalamus control?</a:t>
            </a:r>
            <a:endParaRPr lang="en-US" dirty="0"/>
          </a:p>
        </p:txBody>
      </p:sp>
      <p:sp>
        <p:nvSpPr>
          <p:cNvPr id="4" name="Rectangle 3"/>
          <p:cNvSpPr/>
          <p:nvPr/>
        </p:nvSpPr>
        <p:spPr>
          <a:xfrm>
            <a:off x="4724400" y="4191000"/>
            <a:ext cx="37338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Eye movement to track objects is initiated by a small cortical region of the frontal lobe of the brain</a:t>
            </a:r>
            <a:endParaRPr lang="en-US" sz="1600" dirty="0">
              <a:solidFill>
                <a:schemeClr val="tx1"/>
              </a:solidFill>
            </a:endParaRPr>
          </a:p>
        </p:txBody>
      </p:sp>
      <p:sp>
        <p:nvSpPr>
          <p:cNvPr id="5" name="Rectangle 4"/>
          <p:cNvSpPr/>
          <p:nvPr/>
        </p:nvSpPr>
        <p:spPr>
          <a:xfrm>
            <a:off x="4724400" y="2133600"/>
            <a:ext cx="37338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Voluntary muscle activity is controlled by the central nervous system and the cerebellum</a:t>
            </a:r>
            <a:endParaRPr lang="en-US" sz="1600" dirty="0">
              <a:solidFill>
                <a:schemeClr val="tx1"/>
              </a:solidFill>
            </a:endParaRPr>
          </a:p>
        </p:txBody>
      </p:sp>
      <p:sp>
        <p:nvSpPr>
          <p:cNvPr id="6" name="Rectangle 5"/>
          <p:cNvSpPr/>
          <p:nvPr/>
        </p:nvSpPr>
        <p:spPr>
          <a:xfrm>
            <a:off x="381000" y="4191000"/>
            <a:ext cx="37338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The hypothalamus links the autonomic nervous system to the endocrine system via the pituitary gland, which controls body temperature</a:t>
            </a:r>
            <a:endParaRPr lang="en-US" sz="1600" dirty="0">
              <a:solidFill>
                <a:schemeClr val="tx1"/>
              </a:solidFill>
            </a:endParaRPr>
          </a:p>
        </p:txBody>
      </p:sp>
      <p:sp>
        <p:nvSpPr>
          <p:cNvPr id="7" name="Rectangle 6"/>
          <p:cNvSpPr/>
          <p:nvPr/>
        </p:nvSpPr>
        <p:spPr>
          <a:xfrm>
            <a:off x="381000" y="2133600"/>
            <a:ext cx="37338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The cerebral cortex is outer neural tissue of the cerebrum which controls memory, attention, and thought process</a:t>
            </a:r>
            <a:endParaRPr lang="en-US" sz="1600" dirty="0">
              <a:solidFill>
                <a:schemeClr val="tx1"/>
              </a:solidFill>
            </a:endParaRPr>
          </a:p>
        </p:txBody>
      </p:sp>
      <p:sp>
        <p:nvSpPr>
          <p:cNvPr id="8" name="Rectangle 7"/>
          <p:cNvSpPr/>
          <p:nvPr/>
        </p:nvSpPr>
        <p:spPr>
          <a:xfrm>
            <a:off x="381000" y="2133600"/>
            <a:ext cx="3733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Thought process</a:t>
            </a:r>
          </a:p>
        </p:txBody>
      </p:sp>
      <p:sp>
        <p:nvSpPr>
          <p:cNvPr id="9" name="Rectangle 8"/>
          <p:cNvSpPr/>
          <p:nvPr/>
        </p:nvSpPr>
        <p:spPr>
          <a:xfrm>
            <a:off x="4724400" y="2133600"/>
            <a:ext cx="3733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Muscle movement</a:t>
            </a:r>
          </a:p>
        </p:txBody>
      </p:sp>
      <p:sp>
        <p:nvSpPr>
          <p:cNvPr id="10" name="Rectangle 9"/>
          <p:cNvSpPr/>
          <p:nvPr/>
        </p:nvSpPr>
        <p:spPr>
          <a:xfrm>
            <a:off x="4724400" y="4191000"/>
            <a:ext cx="3733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Eye movement</a:t>
            </a:r>
          </a:p>
        </p:txBody>
      </p:sp>
      <p:sp>
        <p:nvSpPr>
          <p:cNvPr id="11" name="Rectangle 10"/>
          <p:cNvSpPr/>
          <p:nvPr/>
        </p:nvSpPr>
        <p:spPr>
          <a:xfrm>
            <a:off x="381000" y="4191000"/>
            <a:ext cx="3733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Thermoregulation</a:t>
            </a:r>
          </a:p>
        </p:txBody>
      </p:sp>
      <p:sp>
        <p:nvSpPr>
          <p:cNvPr id="12" name="Action Button: Home 11">
            <a:hlinkClick r:id="rId2" action="ppaction://hlinksldjump" highlightClick="1"/>
          </p:cNvPr>
          <p:cNvSpPr/>
          <p:nvPr/>
        </p:nvSpPr>
        <p:spPr>
          <a:xfrm>
            <a:off x="228600" y="58674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Action Button: End 12">
            <a:hlinkClick r:id="" action="ppaction://hlinkshowjump?jump=endshow" highlightClick="1"/>
          </p:cNvPr>
          <p:cNvSpPr/>
          <p:nvPr/>
        </p:nvSpPr>
        <p:spPr>
          <a:xfrm>
            <a:off x="1600200" y="5867400"/>
            <a:ext cx="838200" cy="838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Action Button: Back or Previous 13">
            <a:hlinkClick r:id="" action="ppaction://hlinkshowjump?jump=previousslide" highlightClick="1"/>
          </p:cNvPr>
          <p:cNvSpPr/>
          <p:nvPr/>
        </p:nvSpPr>
        <p:spPr>
          <a:xfrm>
            <a:off x="8001000" y="5867400"/>
            <a:ext cx="914400" cy="838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5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500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500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500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lstStyle/>
          <a:p>
            <a:pPr eaLnBrk="1" hangingPunct="1"/>
            <a:r>
              <a:rPr lang="en-US" smtClean="0"/>
              <a:t>Is suspended from the hypothalamus and is under its control</a:t>
            </a:r>
          </a:p>
          <a:p>
            <a:pPr eaLnBrk="1" hangingPunct="1"/>
            <a:r>
              <a:rPr lang="en-US" smtClean="0"/>
              <a:t>Secretes 6 principle hormones:</a:t>
            </a:r>
          </a:p>
          <a:p>
            <a:pPr lvl="1" eaLnBrk="1" hangingPunct="1"/>
            <a:r>
              <a:rPr lang="en-US" smtClean="0"/>
              <a:t>Follicle stimulating hormone(FSH)</a:t>
            </a:r>
          </a:p>
          <a:p>
            <a:pPr lvl="1" eaLnBrk="1" hangingPunct="1"/>
            <a:r>
              <a:rPr lang="en-US" smtClean="0"/>
              <a:t>Luteinizing hormone (LH)</a:t>
            </a:r>
          </a:p>
          <a:p>
            <a:pPr lvl="1" eaLnBrk="1" hangingPunct="1"/>
            <a:r>
              <a:rPr lang="en-US" smtClean="0"/>
              <a:t>Adrenocorticotropic hormone (ACTH)</a:t>
            </a:r>
          </a:p>
          <a:p>
            <a:pPr lvl="1" eaLnBrk="1" hangingPunct="1"/>
            <a:r>
              <a:rPr lang="en-US" smtClean="0"/>
              <a:t>Growth hormone (GH)</a:t>
            </a:r>
          </a:p>
          <a:p>
            <a:pPr lvl="1" eaLnBrk="1" hangingPunct="1"/>
            <a:r>
              <a:rPr lang="en-US" smtClean="0"/>
              <a:t>Thyroid stimulating hormone (TSH)</a:t>
            </a:r>
          </a:p>
          <a:p>
            <a:pPr lvl="1" eaLnBrk="1" hangingPunct="1"/>
            <a:r>
              <a:rPr lang="en-US" smtClean="0"/>
              <a:t>Prolactin (PRL)</a:t>
            </a:r>
          </a:p>
          <a:p>
            <a:pPr lvl="1" eaLnBrk="1" hangingPunct="1"/>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Pituitary Gland</a:t>
            </a:r>
            <a:endParaRPr lang="en-US" dirty="0"/>
          </a:p>
        </p:txBody>
      </p:sp>
      <p:sp>
        <p:nvSpPr>
          <p:cNvPr id="4" name="Action Button: Home 3">
            <a:hlinkClick r:id="rId2" action="ppaction://hlinksldjump" highlightClick="1"/>
          </p:cNvPr>
          <p:cNvSpPr/>
          <p:nvPr/>
        </p:nvSpPr>
        <p:spPr>
          <a:xfrm>
            <a:off x="228600" y="5867400"/>
            <a:ext cx="9144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447800" y="5867400"/>
            <a:ext cx="990600" cy="838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8077200" y="5715000"/>
            <a:ext cx="8382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04800" y="5562600"/>
            <a:ext cx="2238113" cy="400110"/>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 Bowen,  2003)</a:t>
            </a:r>
          </a:p>
          <a:p>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p:txBody>
          <a:bodyPr/>
          <a:lstStyle/>
          <a:p>
            <a:pPr eaLnBrk="1" hangingPunct="1"/>
            <a:r>
              <a:rPr lang="en-US" smtClean="0"/>
              <a:t>Use the following buttons to help you navigate</a:t>
            </a:r>
          </a:p>
          <a:p>
            <a:pPr eaLnBrk="1" hangingPunct="1"/>
            <a:r>
              <a:rPr lang="en-US" smtClean="0"/>
              <a:t>To advance forward click the left mouse key or the enter key</a:t>
            </a:r>
          </a:p>
          <a:p>
            <a:pPr eaLnBrk="1" hangingPunct="1"/>
            <a:r>
              <a:rPr lang="en-US" smtClean="0"/>
              <a:t>To move backward one slide</a:t>
            </a:r>
          </a:p>
          <a:p>
            <a:pPr eaLnBrk="1" hangingPunct="1"/>
            <a:r>
              <a:rPr lang="en-US" smtClean="0"/>
              <a:t>To end the tutorial</a:t>
            </a:r>
          </a:p>
          <a:p>
            <a:pPr eaLnBrk="1" hangingPunct="1"/>
            <a:r>
              <a:rPr lang="en-US" smtClean="0"/>
              <a:t>To go to the home page</a:t>
            </a:r>
          </a:p>
          <a:p>
            <a:pPr eaLnBrk="1" hangingPunct="1"/>
            <a:r>
              <a:rPr lang="en-US" smtClean="0"/>
              <a:t>To hyperlink segment (click on “Thyroid Gland and Negative Feedback”) </a:t>
            </a:r>
            <a:endParaRPr lang="en-US" sz="1800" smtClean="0"/>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WELCOME</a:t>
            </a:r>
            <a:endParaRPr lang="en-US" dirty="0"/>
          </a:p>
        </p:txBody>
      </p:sp>
      <p:sp>
        <p:nvSpPr>
          <p:cNvPr id="5" name="Action Button: Back or Previous 4">
            <a:hlinkClick r:id="" action="ppaction://hlinkshowjump?jump=previousslide" highlightClick="1"/>
          </p:cNvPr>
          <p:cNvSpPr/>
          <p:nvPr/>
        </p:nvSpPr>
        <p:spPr>
          <a:xfrm>
            <a:off x="5867400" y="3276600"/>
            <a:ext cx="6096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Action Button: End 5">
            <a:hlinkClick r:id="" action="ppaction://hlinkshowjump?jump=endshow" highlightClick="1"/>
          </p:cNvPr>
          <p:cNvSpPr/>
          <p:nvPr/>
        </p:nvSpPr>
        <p:spPr>
          <a:xfrm>
            <a:off x="4191000" y="3733800"/>
            <a:ext cx="5334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Action Button: Home 6">
            <a:hlinkClick r:id="rId2" action="ppaction://hlinksldjump" highlightClick="1"/>
          </p:cNvPr>
          <p:cNvSpPr/>
          <p:nvPr/>
        </p:nvSpPr>
        <p:spPr>
          <a:xfrm>
            <a:off x="5029200" y="4191000"/>
            <a:ext cx="3810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Action Button: Custom 10">
            <a:hlinkClick r:id="rId3" highlightClick="1"/>
          </p:cNvPr>
          <p:cNvSpPr/>
          <p:nvPr/>
        </p:nvSpPr>
        <p:spPr>
          <a:xfrm>
            <a:off x="6248400" y="5029200"/>
            <a:ext cx="4572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500" dirty="0"/>
              <a:t>H</a:t>
            </a:r>
          </a:p>
        </p:txBody>
      </p:sp>
      <p:sp>
        <p:nvSpPr>
          <p:cNvPr id="13" name="Action Button: End 12">
            <a:hlinkClick r:id="" action="ppaction://hlinkshowjump?jump=endshow" highlightClick="1"/>
          </p:cNvPr>
          <p:cNvSpPr/>
          <p:nvPr/>
        </p:nvSpPr>
        <p:spPr>
          <a:xfrm>
            <a:off x="457200" y="5791200"/>
            <a:ext cx="762000" cy="81438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Action Button: Back or Previous 13">
            <a:hlinkClick r:id="" action="ppaction://hlinkshowjump?jump=previousslide" highlightClick="1"/>
          </p:cNvPr>
          <p:cNvSpPr/>
          <p:nvPr/>
        </p:nvSpPr>
        <p:spPr>
          <a:xfrm>
            <a:off x="7924800" y="5715000"/>
            <a:ext cx="838200" cy="838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pPr eaLnBrk="1" hangingPunct="1"/>
            <a:r>
              <a:rPr lang="en-US" smtClean="0"/>
              <a:t>Hormonal relationship between the pituitary gland and the hypothalamus (“grand poobah”) and the thyroid gland creates a negative feedback loop to maintain homeostasis</a:t>
            </a: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Pituitary Gland (cont.): How does it work</a:t>
            </a:r>
            <a:endParaRPr lang="en-US" dirty="0"/>
          </a:p>
        </p:txBody>
      </p:sp>
      <p:sp>
        <p:nvSpPr>
          <p:cNvPr id="37892" name="TextBox 3"/>
          <p:cNvSpPr txBox="1">
            <a:spLocks noChangeArrowheads="1"/>
          </p:cNvSpPr>
          <p:nvPr/>
        </p:nvSpPr>
        <p:spPr bwMode="auto">
          <a:xfrm>
            <a:off x="381000" y="3276600"/>
            <a:ext cx="3733800" cy="2446338"/>
          </a:xfrm>
          <a:prstGeom prst="rect">
            <a:avLst/>
          </a:prstGeom>
          <a:noFill/>
          <a:ln w="9525">
            <a:noFill/>
            <a:miter lim="800000"/>
            <a:headEnd/>
            <a:tailEnd/>
          </a:ln>
        </p:spPr>
        <p:txBody>
          <a:bodyPr>
            <a:spAutoFit/>
          </a:bodyPr>
          <a:lstStyle/>
          <a:p>
            <a:pPr marL="342900" indent="-342900">
              <a:buFontTx/>
              <a:buAutoNum type="arabicParenR"/>
            </a:pPr>
            <a:r>
              <a:rPr lang="en-US" sz="1700">
                <a:latin typeface="Lucida Sans Unicode" pitchFamily="34" charset="0"/>
              </a:rPr>
              <a:t>Hypothalamus secrets thyroid releasing hormone—thyrotropin releasing hormone (TRH)</a:t>
            </a:r>
          </a:p>
          <a:p>
            <a:pPr marL="342900" indent="-342900">
              <a:buFontTx/>
              <a:buAutoNum type="arabicParenR"/>
            </a:pPr>
            <a:r>
              <a:rPr lang="en-US" sz="1700">
                <a:latin typeface="Lucida Sans Unicode" pitchFamily="34" charset="0"/>
              </a:rPr>
              <a:t>Then TRH stimulates anterior pituitary to secrete TSH</a:t>
            </a:r>
          </a:p>
          <a:p>
            <a:pPr marL="342900" indent="-342900">
              <a:buFontTx/>
              <a:buAutoNum type="arabicParenR"/>
            </a:pPr>
            <a:r>
              <a:rPr lang="en-US" sz="1700">
                <a:latin typeface="Lucida Sans Unicode" pitchFamily="34" charset="0"/>
              </a:rPr>
              <a:t>The TSH will then stimulate the thyroid gland to secrete T3 and T4</a:t>
            </a:r>
          </a:p>
        </p:txBody>
      </p:sp>
      <p:sp>
        <p:nvSpPr>
          <p:cNvPr id="6" name="TextBox 5"/>
          <p:cNvSpPr txBox="1"/>
          <p:nvPr/>
        </p:nvSpPr>
        <p:spPr>
          <a:xfrm>
            <a:off x="5105400" y="3124200"/>
            <a:ext cx="2514600" cy="3786188"/>
          </a:xfrm>
          <a:prstGeom prst="rect">
            <a:avLst/>
          </a:prstGeom>
          <a:noFill/>
        </p:spPr>
        <p:txBody>
          <a:bodyPr>
            <a:spAutoFit/>
          </a:bodyPr>
          <a:lstStyle/>
          <a:p>
            <a:pPr marL="342900" indent="-342900" fontAlgn="auto">
              <a:spcBef>
                <a:spcPts val="0"/>
              </a:spcBef>
              <a:spcAft>
                <a:spcPts val="0"/>
              </a:spcAft>
              <a:buFontTx/>
              <a:buAutoNum type="arabicParenR" startAt="4"/>
              <a:defRPr/>
            </a:pPr>
            <a:r>
              <a:rPr lang="en-US" sz="1700" dirty="0">
                <a:latin typeface="+mn-lt"/>
              </a:rPr>
              <a:t>T3 and T4 stimulate metabolism of most cells in body</a:t>
            </a:r>
          </a:p>
          <a:p>
            <a:pPr marL="342900" indent="-342900" fontAlgn="auto">
              <a:spcBef>
                <a:spcPts val="0"/>
              </a:spcBef>
              <a:spcAft>
                <a:spcPts val="0"/>
              </a:spcAft>
              <a:buFontTx/>
              <a:buAutoNum type="arabicParenR" startAt="4"/>
              <a:defRPr/>
            </a:pPr>
            <a:r>
              <a:rPr lang="en-US" sz="1700" dirty="0">
                <a:latin typeface="+mn-lt"/>
              </a:rPr>
              <a:t>T3 and T4 also inhibit the release of TSH by the pituitary gland</a:t>
            </a:r>
          </a:p>
          <a:p>
            <a:pPr marL="342900" indent="-342900" fontAlgn="auto">
              <a:spcBef>
                <a:spcPts val="0"/>
              </a:spcBef>
              <a:spcAft>
                <a:spcPts val="0"/>
              </a:spcAft>
              <a:buFontTx/>
              <a:buAutoNum type="arabicParenR" startAt="4"/>
              <a:defRPr/>
            </a:pPr>
            <a:r>
              <a:rPr lang="en-US" sz="1700" dirty="0">
                <a:latin typeface="+mn-lt"/>
              </a:rPr>
              <a:t>T3 and T4 will inhibit the release of TRH by the hypothalamus</a:t>
            </a:r>
          </a:p>
          <a:p>
            <a:pPr marL="342900" indent="-342900" fontAlgn="auto">
              <a:spcBef>
                <a:spcPts val="0"/>
              </a:spcBef>
              <a:spcAft>
                <a:spcPts val="0"/>
              </a:spcAft>
              <a:buFontTx/>
              <a:buAutoNum type="arabicParenR"/>
              <a:defRPr/>
            </a:pPr>
            <a:endParaRPr lang="en-US" dirty="0">
              <a:latin typeface="+mn-lt"/>
            </a:endParaRPr>
          </a:p>
          <a:p>
            <a:pPr fontAlgn="auto">
              <a:spcBef>
                <a:spcPts val="0"/>
              </a:spcBef>
              <a:spcAft>
                <a:spcPts val="0"/>
              </a:spcAft>
              <a:defRPr/>
            </a:pPr>
            <a:endParaRPr lang="en-US" dirty="0">
              <a:latin typeface="+mn-lt"/>
            </a:endParaRPr>
          </a:p>
        </p:txBody>
      </p:sp>
      <p:sp>
        <p:nvSpPr>
          <p:cNvPr id="7" name="Action Button: Home 6">
            <a:hlinkClick r:id="rId2" action="ppaction://hlinksldjump" highlightClick="1"/>
          </p:cNvPr>
          <p:cNvSpPr/>
          <p:nvPr/>
        </p:nvSpPr>
        <p:spPr>
          <a:xfrm>
            <a:off x="2286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End 7">
            <a:hlinkClick r:id="" action="ppaction://hlinkshowjump?jump=endshow" highlightClick="1"/>
          </p:cNvPr>
          <p:cNvSpPr/>
          <p:nvPr/>
        </p:nvSpPr>
        <p:spPr>
          <a:xfrm>
            <a:off x="16002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Back or Previous 8">
            <a:hlinkClick r:id="" action="ppaction://hlinkshowjump?jump=previousslide" highlightClick="1"/>
          </p:cNvPr>
          <p:cNvSpPr/>
          <p:nvPr/>
        </p:nvSpPr>
        <p:spPr>
          <a:xfrm>
            <a:off x="8077200" y="6043613"/>
            <a:ext cx="890587" cy="81438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304800" y="5715000"/>
            <a:ext cx="2194832" cy="523220"/>
          </a:xfrm>
          <a:prstGeom prst="rect">
            <a:avLst/>
          </a:prstGeom>
          <a:noFill/>
        </p:spPr>
        <p:txBody>
          <a:bodyPr wrap="none" rtlCol="0">
            <a:spAutoFit/>
          </a:bodyPr>
          <a:lstStyle/>
          <a:p>
            <a:pPr lvl="0"/>
            <a:r>
              <a:rPr lang="en-US" sz="1000" dirty="0">
                <a:solidFill>
                  <a:prstClr val="black"/>
                </a:solidFill>
              </a:rPr>
              <a:t>(</a:t>
            </a:r>
            <a:r>
              <a:rPr lang="en-US" sz="1000" dirty="0" err="1">
                <a:solidFill>
                  <a:prstClr val="black"/>
                </a:solidFill>
              </a:rPr>
              <a:t>Matfin</a:t>
            </a:r>
            <a:r>
              <a:rPr lang="en-US" sz="1000" dirty="0">
                <a:solidFill>
                  <a:prstClr val="black"/>
                </a:solidFill>
              </a:rPr>
              <a:t>, </a:t>
            </a:r>
            <a:r>
              <a:rPr lang="en-US" sz="1000" dirty="0" err="1">
                <a:solidFill>
                  <a:prstClr val="black"/>
                </a:solidFill>
              </a:rPr>
              <a:t>Porth</a:t>
            </a:r>
            <a:r>
              <a:rPr lang="en-US" sz="1000" dirty="0">
                <a:solidFill>
                  <a:prstClr val="black"/>
                </a:solidFill>
              </a:rPr>
              <a:t>, 2009; Bowen,  2003)</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pPr eaLnBrk="1" hangingPunct="1"/>
            <a:r>
              <a:rPr lang="en-US" sz="2000" smtClean="0"/>
              <a:t>Steps 5 and 6 are negative feedback inhibition of the pituitary and hypothalamus</a:t>
            </a:r>
          </a:p>
          <a:p>
            <a:pPr eaLnBrk="1" hangingPunct="1"/>
            <a:r>
              <a:rPr lang="en-US" sz="2000" smtClean="0"/>
              <a:t>This ensures that when the TH levels are high, TSH secretion remains low</a:t>
            </a:r>
          </a:p>
          <a:p>
            <a:pPr eaLnBrk="1" hangingPunct="1"/>
            <a:r>
              <a:rPr lang="en-US" sz="2000" smtClean="0"/>
              <a:t>If TH levels drop, then TSH secretion climbs and stimulates the thyroid to secrete more TH</a:t>
            </a:r>
          </a:p>
          <a:p>
            <a:pPr eaLnBrk="1" hangingPunct="1"/>
            <a:r>
              <a:rPr lang="en-US" sz="2000" smtClean="0"/>
              <a:t>This negative feedback loop helps to ensure that TH levels remain at a typical homeostatic state</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Pituitary (cont.)</a:t>
            </a:r>
            <a:endParaRPr lang="en-US" dirty="0"/>
          </a:p>
        </p:txBody>
      </p:sp>
      <p:pic>
        <p:nvPicPr>
          <p:cNvPr id="38916" name="Picture 3"/>
          <p:cNvPicPr>
            <a:picLocks noChangeAspect="1" noChangeArrowheads="1"/>
          </p:cNvPicPr>
          <p:nvPr/>
        </p:nvPicPr>
        <p:blipFill>
          <a:blip r:embed="rId2" cstate="print"/>
          <a:srcRect/>
          <a:stretch>
            <a:fillRect/>
          </a:stretch>
        </p:blipFill>
        <p:spPr bwMode="auto">
          <a:xfrm>
            <a:off x="4267200" y="4114800"/>
            <a:ext cx="3832225" cy="2514600"/>
          </a:xfrm>
          <a:prstGeom prst="rect">
            <a:avLst/>
          </a:prstGeom>
          <a:noFill/>
          <a:ln w="9525">
            <a:noFill/>
            <a:miter lim="800000"/>
            <a:headEnd/>
            <a:tailEnd/>
          </a:ln>
        </p:spPr>
      </p:pic>
      <p:sp>
        <p:nvSpPr>
          <p:cNvPr id="6" name="Action Button: Custom 5">
            <a:hlinkClick r:id="rId3" highlightClick="1"/>
          </p:cNvPr>
          <p:cNvSpPr/>
          <p:nvPr/>
        </p:nvSpPr>
        <p:spPr>
          <a:xfrm>
            <a:off x="2133600" y="5791200"/>
            <a:ext cx="6858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t>H</a:t>
            </a:r>
          </a:p>
        </p:txBody>
      </p:sp>
      <p:sp>
        <p:nvSpPr>
          <p:cNvPr id="7" name="Action Button: Home 6">
            <a:hlinkClick r:id="rId4" action="ppaction://hlinksldjump" highlightClick="1"/>
          </p:cNvPr>
          <p:cNvSpPr/>
          <p:nvPr/>
        </p:nvSpPr>
        <p:spPr>
          <a:xfrm>
            <a:off x="228600" y="57912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End 7">
            <a:hlinkClick r:id="" action="ppaction://hlinkshowjump?jump=endshow" highlightClick="1"/>
          </p:cNvPr>
          <p:cNvSpPr/>
          <p:nvPr/>
        </p:nvSpPr>
        <p:spPr>
          <a:xfrm>
            <a:off x="1219200" y="5791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Back or Previous 8">
            <a:hlinkClick r:id="" action="ppaction://hlinkshowjump?jump=previousslide" highlightClick="1"/>
          </p:cNvPr>
          <p:cNvSpPr/>
          <p:nvPr/>
        </p:nvSpPr>
        <p:spPr>
          <a:xfrm>
            <a:off x="8305800" y="5943600"/>
            <a:ext cx="6096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21" name="TextBox 9"/>
          <p:cNvSpPr txBox="1">
            <a:spLocks noChangeArrowheads="1"/>
          </p:cNvSpPr>
          <p:nvPr/>
        </p:nvSpPr>
        <p:spPr bwMode="auto">
          <a:xfrm>
            <a:off x="4191000" y="6611938"/>
            <a:ext cx="4038600" cy="246062"/>
          </a:xfrm>
          <a:prstGeom prst="rect">
            <a:avLst/>
          </a:prstGeom>
          <a:noFill/>
          <a:ln w="9525">
            <a:noFill/>
            <a:miter lim="800000"/>
            <a:headEnd/>
            <a:tailEnd/>
          </a:ln>
        </p:spPr>
        <p:txBody>
          <a:bodyPr>
            <a:spAutoFit/>
          </a:bodyPr>
          <a:lstStyle/>
          <a:p>
            <a:r>
              <a:rPr lang="en-US" sz="1000">
                <a:latin typeface="Lucida Sans Unicode" pitchFamily="34" charset="0"/>
              </a:rPr>
              <a:t>http://www.mirage-samoyeds.com/health/fig1a.gif</a:t>
            </a:r>
          </a:p>
        </p:txBody>
      </p:sp>
      <p:sp>
        <p:nvSpPr>
          <p:cNvPr id="38922" name="TextBox 10"/>
          <p:cNvSpPr txBox="1">
            <a:spLocks noChangeArrowheads="1"/>
          </p:cNvSpPr>
          <p:nvPr/>
        </p:nvSpPr>
        <p:spPr bwMode="auto">
          <a:xfrm>
            <a:off x="0" y="6457950"/>
            <a:ext cx="4038600" cy="400050"/>
          </a:xfrm>
          <a:prstGeom prst="rect">
            <a:avLst/>
          </a:prstGeom>
          <a:noFill/>
          <a:ln w="9525">
            <a:noFill/>
            <a:miter lim="800000"/>
            <a:headEnd/>
            <a:tailEnd/>
          </a:ln>
        </p:spPr>
        <p:txBody>
          <a:bodyPr>
            <a:spAutoFit/>
          </a:bodyPr>
          <a:lstStyle/>
          <a:p>
            <a:r>
              <a:rPr lang="en-US" sz="1000">
                <a:latin typeface="Lucida Sans Unicode" pitchFamily="34" charset="0"/>
              </a:rPr>
              <a:t>Hyperlink: http://biologyinmotion</a:t>
            </a:r>
          </a:p>
          <a:p>
            <a:r>
              <a:rPr lang="en-US" sz="1000">
                <a:latin typeface="Lucida Sans Unicode" pitchFamily="34" charset="0"/>
              </a:rPr>
              <a:t>.com/index.html</a:t>
            </a:r>
          </a:p>
        </p:txBody>
      </p:sp>
      <p:sp>
        <p:nvSpPr>
          <p:cNvPr id="11" name="TextBox 10"/>
          <p:cNvSpPr txBox="1"/>
          <p:nvPr/>
        </p:nvSpPr>
        <p:spPr>
          <a:xfrm>
            <a:off x="228600" y="5486400"/>
            <a:ext cx="2194832" cy="400110"/>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 Bowen,  2003)</a:t>
            </a:r>
          </a:p>
          <a:p>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609600" y="685800"/>
            <a:ext cx="8229600" cy="6172200"/>
          </a:xfrm>
        </p:spPr>
        <p:txBody>
          <a:bodyPr/>
          <a:lstStyle/>
          <a:p>
            <a:pPr>
              <a:buFont typeface="Wingdings 3" pitchFamily="18" charset="2"/>
              <a:buNone/>
            </a:pPr>
            <a:r>
              <a:rPr lang="en-US" dirty="0" smtClean="0"/>
              <a:t>                 Central Nervous system</a:t>
            </a:r>
          </a:p>
          <a:p>
            <a:pPr>
              <a:buFont typeface="Wingdings 3" pitchFamily="18" charset="2"/>
              <a:buNone/>
            </a:pPr>
            <a:r>
              <a:rPr lang="en-US" dirty="0" smtClean="0"/>
              <a:t>                                        </a:t>
            </a:r>
            <a:r>
              <a:rPr lang="en-US" sz="1800" dirty="0" err="1" smtClean="0"/>
              <a:t>Neurochemical</a:t>
            </a:r>
            <a:r>
              <a:rPr lang="en-US" sz="1800" dirty="0" smtClean="0"/>
              <a:t> stimuli</a:t>
            </a:r>
          </a:p>
          <a:p>
            <a:pPr>
              <a:buFont typeface="Wingdings 3" pitchFamily="18" charset="2"/>
              <a:buNone/>
            </a:pPr>
            <a:r>
              <a:rPr lang="en-US" dirty="0" smtClean="0"/>
              <a:t>                       </a:t>
            </a:r>
            <a:r>
              <a:rPr lang="en-US" b="1" dirty="0" smtClean="0"/>
              <a:t>Hypothalamus </a:t>
            </a:r>
          </a:p>
          <a:p>
            <a:pPr>
              <a:buFont typeface="Wingdings 3" pitchFamily="18" charset="2"/>
              <a:buNone/>
            </a:pPr>
            <a:r>
              <a:rPr lang="en-US" dirty="0" smtClean="0"/>
              <a:t>                                        </a:t>
            </a:r>
            <a:r>
              <a:rPr lang="en-US" sz="1800" dirty="0" smtClean="0"/>
              <a:t>Releases (TRH)</a:t>
            </a:r>
            <a:endParaRPr lang="en-US" dirty="0" smtClean="0"/>
          </a:p>
          <a:p>
            <a:pPr>
              <a:buFont typeface="Wingdings 3" pitchFamily="18" charset="2"/>
              <a:buNone/>
            </a:pPr>
            <a:r>
              <a:rPr lang="en-US" dirty="0" smtClean="0"/>
              <a:t>                      </a:t>
            </a:r>
            <a:r>
              <a:rPr lang="en-US" b="1" dirty="0" smtClean="0"/>
              <a:t>Anterior Pituitary     </a:t>
            </a:r>
            <a:r>
              <a:rPr lang="en-US" sz="2000" b="1" dirty="0" smtClean="0"/>
              <a:t>Positive feedback</a:t>
            </a:r>
          </a:p>
          <a:p>
            <a:pPr>
              <a:buFont typeface="Wingdings 3" pitchFamily="18" charset="2"/>
              <a:buNone/>
            </a:pPr>
            <a:r>
              <a:rPr lang="en-US" dirty="0" smtClean="0"/>
              <a:t>                                        </a:t>
            </a:r>
            <a:r>
              <a:rPr lang="en-US" sz="1800" dirty="0" smtClean="0"/>
              <a:t>Releases (TSH)            </a:t>
            </a:r>
            <a:endParaRPr lang="en-US" dirty="0" smtClean="0"/>
          </a:p>
          <a:p>
            <a:pPr>
              <a:buFont typeface="Wingdings 3" pitchFamily="18" charset="2"/>
              <a:buNone/>
            </a:pPr>
            <a:r>
              <a:rPr lang="en-US" dirty="0" smtClean="0"/>
              <a:t>                        </a:t>
            </a:r>
            <a:r>
              <a:rPr lang="en-US" b="1" dirty="0" smtClean="0"/>
              <a:t>Thyroid Gland</a:t>
            </a:r>
          </a:p>
          <a:p>
            <a:pPr>
              <a:buFont typeface="Wingdings 3" pitchFamily="18" charset="2"/>
              <a:buNone/>
            </a:pPr>
            <a:r>
              <a:rPr lang="en-US" b="1" dirty="0" smtClean="0"/>
              <a:t>                                        </a:t>
            </a:r>
            <a:r>
              <a:rPr lang="en-US" sz="1800" dirty="0" smtClean="0"/>
              <a:t>Stimulates the release of T3 &amp;T4</a:t>
            </a:r>
            <a:r>
              <a:rPr lang="en-US" b="1" dirty="0" smtClean="0"/>
              <a:t>                                          </a:t>
            </a:r>
          </a:p>
          <a:p>
            <a:pPr>
              <a:buFont typeface="Wingdings 3" pitchFamily="18" charset="2"/>
              <a:buNone/>
            </a:pPr>
            <a:r>
              <a:rPr lang="en-US" dirty="0" smtClean="0"/>
              <a:t>                         </a:t>
            </a:r>
          </a:p>
          <a:p>
            <a:pPr>
              <a:buFont typeface="Wingdings 3" pitchFamily="18" charset="2"/>
              <a:buNone/>
            </a:pPr>
            <a:r>
              <a:rPr lang="en-US" dirty="0" smtClean="0"/>
              <a:t>    </a:t>
            </a:r>
            <a:r>
              <a:rPr lang="en-US" sz="2000" b="1" dirty="0" smtClean="0"/>
              <a:t>Negative feedback loop            </a:t>
            </a:r>
            <a:r>
              <a:rPr lang="en-US" sz="1800" dirty="0" smtClean="0"/>
              <a:t>T3 &amp; T4 stimulate metabolism</a:t>
            </a:r>
            <a:r>
              <a:rPr lang="en-US" b="1" dirty="0" smtClean="0"/>
              <a:t>                                    </a:t>
            </a:r>
          </a:p>
          <a:p>
            <a:pPr>
              <a:buFont typeface="Wingdings 3" pitchFamily="18" charset="2"/>
              <a:buNone/>
            </a:pPr>
            <a:r>
              <a:rPr lang="en-US" dirty="0" smtClean="0"/>
              <a:t>                         </a:t>
            </a:r>
            <a:r>
              <a:rPr lang="en-US" b="1" dirty="0" smtClean="0"/>
              <a:t> </a:t>
            </a:r>
            <a:r>
              <a:rPr lang="en-US" dirty="0" smtClean="0"/>
              <a:t>         </a:t>
            </a:r>
            <a:endParaRPr lang="en-US" b="1" dirty="0" smtClean="0"/>
          </a:p>
          <a:p>
            <a:pPr>
              <a:buFont typeface="Wingdings 3" pitchFamily="18" charset="2"/>
              <a:buNone/>
            </a:pPr>
            <a:r>
              <a:rPr lang="en-US" dirty="0" smtClean="0"/>
              <a:t>                          </a:t>
            </a:r>
            <a:r>
              <a:rPr lang="en-US" b="1" dirty="0" smtClean="0"/>
              <a:t>T3</a:t>
            </a:r>
            <a:r>
              <a:rPr lang="en-US" dirty="0" smtClean="0"/>
              <a:t>       </a:t>
            </a:r>
            <a:r>
              <a:rPr lang="en-US" b="1" dirty="0" smtClean="0"/>
              <a:t>T4</a:t>
            </a:r>
            <a:r>
              <a:rPr lang="en-US" dirty="0" smtClean="0"/>
              <a:t>                           </a:t>
            </a:r>
            <a:r>
              <a:rPr lang="en-US" b="1" dirty="0" smtClean="0"/>
              <a:t>T3</a:t>
            </a:r>
          </a:p>
          <a:p>
            <a:pPr>
              <a:buFont typeface="Wingdings 3" pitchFamily="18" charset="2"/>
              <a:buNone/>
            </a:pPr>
            <a:r>
              <a:rPr lang="en-US" dirty="0" smtClean="0"/>
              <a:t>                                        </a:t>
            </a:r>
            <a:r>
              <a:rPr lang="en-US" sz="1800" dirty="0" smtClean="0"/>
              <a:t> Inhibit release of TSH and TRH</a:t>
            </a:r>
            <a:endParaRPr lang="en-US" dirty="0" smtClean="0"/>
          </a:p>
          <a:p>
            <a:pPr>
              <a:buFont typeface="Wingdings 3" pitchFamily="18" charset="2"/>
              <a:buNone/>
            </a:pPr>
            <a:r>
              <a:rPr lang="en-US" dirty="0" smtClean="0"/>
              <a:t>                                         </a:t>
            </a:r>
          </a:p>
          <a:p>
            <a:pPr>
              <a:buFont typeface="Wingdings 3" pitchFamily="18" charset="2"/>
              <a:buNone/>
            </a:pPr>
            <a:r>
              <a:rPr lang="en-US" dirty="0" smtClean="0"/>
              <a:t>                         </a:t>
            </a:r>
          </a:p>
        </p:txBody>
      </p:sp>
      <p:sp>
        <p:nvSpPr>
          <p:cNvPr id="3" name="Title 2"/>
          <p:cNvSpPr>
            <a:spLocks noGrp="1"/>
          </p:cNvSpPr>
          <p:nvPr>
            <p:ph type="title"/>
          </p:nvPr>
        </p:nvSpPr>
        <p:spPr>
          <a:xfrm>
            <a:off x="228600" y="0"/>
            <a:ext cx="8229600" cy="1143000"/>
          </a:xfrm>
        </p:spPr>
        <p:txBody>
          <a:bodyPr/>
          <a:lstStyle/>
          <a:p>
            <a:pPr algn="ctr">
              <a:defRPr/>
            </a:pPr>
            <a:r>
              <a:rPr lang="en-US" sz="3600" dirty="0" smtClean="0"/>
              <a:t>  This is How it Works !</a:t>
            </a:r>
            <a:endParaRPr lang="en-US" sz="3600" dirty="0"/>
          </a:p>
        </p:txBody>
      </p:sp>
      <p:sp>
        <p:nvSpPr>
          <p:cNvPr id="4" name="Down Arrow 3"/>
          <p:cNvSpPr/>
          <p:nvPr/>
        </p:nvSpPr>
        <p:spPr>
          <a:xfrm>
            <a:off x="4114800" y="1981200"/>
            <a:ext cx="609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endParaRPr lang="en-US" dirty="0"/>
          </a:p>
        </p:txBody>
      </p:sp>
      <p:sp>
        <p:nvSpPr>
          <p:cNvPr id="16" name="Down Arrow 15"/>
          <p:cNvSpPr/>
          <p:nvPr/>
        </p:nvSpPr>
        <p:spPr>
          <a:xfrm>
            <a:off x="4114800" y="3962400"/>
            <a:ext cx="6096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endParaRPr lang="en-US" dirty="0"/>
          </a:p>
        </p:txBody>
      </p:sp>
      <p:sp>
        <p:nvSpPr>
          <p:cNvPr id="17" name="Down Arrow 16"/>
          <p:cNvSpPr/>
          <p:nvPr/>
        </p:nvSpPr>
        <p:spPr>
          <a:xfrm>
            <a:off x="4114800" y="2971800"/>
            <a:ext cx="609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endParaRPr lang="en-US" dirty="0"/>
          </a:p>
        </p:txBody>
      </p:sp>
      <p:sp>
        <p:nvSpPr>
          <p:cNvPr id="18" name="Down Arrow 17"/>
          <p:cNvSpPr/>
          <p:nvPr/>
        </p:nvSpPr>
        <p:spPr>
          <a:xfrm>
            <a:off x="4114800" y="1143000"/>
            <a:ext cx="609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endParaRPr lang="en-US" dirty="0"/>
          </a:p>
        </p:txBody>
      </p:sp>
      <p:cxnSp>
        <p:nvCxnSpPr>
          <p:cNvPr id="20" name="Straight Arrow Connector 19"/>
          <p:cNvCxnSpPr/>
          <p:nvPr/>
        </p:nvCxnSpPr>
        <p:spPr>
          <a:xfrm>
            <a:off x="3733800" y="61722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457700" y="61341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609600" y="5638800"/>
            <a:ext cx="3962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rot="16200000">
            <a:off x="6436519" y="4917281"/>
            <a:ext cx="685800" cy="2281238"/>
          </a:xfrm>
          <a:prstGeom prst="downArrow">
            <a:avLst>
              <a:gd name="adj1" fmla="val 1987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Down Arrow 41"/>
          <p:cNvSpPr/>
          <p:nvPr/>
        </p:nvSpPr>
        <p:spPr>
          <a:xfrm rot="2179606">
            <a:off x="3983038" y="5251450"/>
            <a:ext cx="157162" cy="546100"/>
          </a:xfrm>
          <a:prstGeom prst="downArrow">
            <a:avLst>
              <a:gd name="adj1" fmla="val 7471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Down Arrow 42"/>
          <p:cNvSpPr/>
          <p:nvPr/>
        </p:nvSpPr>
        <p:spPr>
          <a:xfrm rot="19871990">
            <a:off x="4665663" y="5268913"/>
            <a:ext cx="176212" cy="511175"/>
          </a:xfrm>
          <a:prstGeom prst="downArrow">
            <a:avLst>
              <a:gd name="adj1" fmla="val 7471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8" name="Straight Arrow Connector 57"/>
          <p:cNvCxnSpPr/>
          <p:nvPr/>
        </p:nvCxnSpPr>
        <p:spPr>
          <a:xfrm rot="5400000" flipH="1" flipV="1">
            <a:off x="-1332706" y="3618706"/>
            <a:ext cx="3962400" cy="7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85800" y="2819400"/>
            <a:ext cx="220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85800" y="17526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18" idx="3"/>
          </p:cNvCxnSpPr>
          <p:nvPr/>
        </p:nvCxnSpPr>
        <p:spPr>
          <a:xfrm rot="10800000">
            <a:off x="4724400" y="1371600"/>
            <a:ext cx="220980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6200000" flipV="1">
            <a:off x="1028700" y="3162300"/>
            <a:ext cx="32004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29000" y="5181600"/>
            <a:ext cx="1752600" cy="1295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Action Button: Home 21">
            <a:hlinkClick r:id="rId3" action="ppaction://hlinksldjump" highlightClick="1"/>
          </p:cNvPr>
          <p:cNvSpPr/>
          <p:nvPr/>
        </p:nvSpPr>
        <p:spPr>
          <a:xfrm>
            <a:off x="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End 23">
            <a:hlinkClick r:id="" action="ppaction://hlinkshowjump?jump=endshow" highlightClick="1"/>
          </p:cNvPr>
          <p:cNvSpPr/>
          <p:nvPr/>
        </p:nvSpPr>
        <p:spPr>
          <a:xfrm>
            <a:off x="990600" y="6248400"/>
            <a:ext cx="609600" cy="6096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Back or Previous 24">
            <a:hlinkClick r:id="" action="ppaction://hlinkshowjump?jump=previousslide" highlightClick="1"/>
          </p:cNvPr>
          <p:cNvSpPr/>
          <p:nvPr/>
        </p:nvSpPr>
        <p:spPr>
          <a:xfrm>
            <a:off x="8610600" y="6324600"/>
            <a:ext cx="5334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0" y="0"/>
            <a:ext cx="9144000" cy="508000"/>
          </a:xfrm>
          <a:prstGeom prst="rect">
            <a:avLst/>
          </a:prstGeom>
          <a:noFill/>
          <a:ln w="9525">
            <a:noFill/>
            <a:miter lim="800000"/>
            <a:headEnd/>
            <a:tailEnd/>
          </a:ln>
        </p:spPr>
        <p:txBody>
          <a:bodyPr>
            <a:spAutoFit/>
          </a:bodyPr>
          <a:lstStyle/>
          <a:p>
            <a:pPr algn="ctr"/>
            <a:r>
              <a:rPr lang="en-US" sz="2700">
                <a:latin typeface="Lucida Sans Unicode" pitchFamily="34" charset="0"/>
              </a:rPr>
              <a:t>Thyroid production/function: What comes next? </a:t>
            </a:r>
          </a:p>
        </p:txBody>
      </p:sp>
      <p:sp>
        <p:nvSpPr>
          <p:cNvPr id="3" name="Down Arrow Callout 2"/>
          <p:cNvSpPr/>
          <p:nvPr/>
        </p:nvSpPr>
        <p:spPr>
          <a:xfrm>
            <a:off x="152400" y="609600"/>
            <a:ext cx="3886200" cy="1295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Body requires thyroid hormone</a:t>
            </a:r>
          </a:p>
        </p:txBody>
      </p:sp>
      <p:sp>
        <p:nvSpPr>
          <p:cNvPr id="4" name="Down Arrow Callout 3"/>
          <p:cNvSpPr/>
          <p:nvPr/>
        </p:nvSpPr>
        <p:spPr>
          <a:xfrm>
            <a:off x="152400" y="1981200"/>
            <a:ext cx="3886200" cy="13716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TRH released from hypothalamus</a:t>
            </a:r>
          </a:p>
        </p:txBody>
      </p:sp>
      <p:sp>
        <p:nvSpPr>
          <p:cNvPr id="5" name="Down Arrow Callout 4"/>
          <p:cNvSpPr/>
          <p:nvPr/>
        </p:nvSpPr>
        <p:spPr>
          <a:xfrm>
            <a:off x="152400" y="3429000"/>
            <a:ext cx="3886200" cy="1295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TSH secreted by anterior pituitary gland</a:t>
            </a:r>
          </a:p>
        </p:txBody>
      </p:sp>
      <p:sp>
        <p:nvSpPr>
          <p:cNvPr id="6" name="Rectangle 5"/>
          <p:cNvSpPr/>
          <p:nvPr/>
        </p:nvSpPr>
        <p:spPr>
          <a:xfrm>
            <a:off x="152400" y="4800600"/>
            <a:ext cx="3886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TSH stimulates the release of T3 and T4</a:t>
            </a:r>
          </a:p>
        </p:txBody>
      </p:sp>
      <p:sp>
        <p:nvSpPr>
          <p:cNvPr id="7" name="Rectangle 6"/>
          <p:cNvSpPr/>
          <p:nvPr/>
        </p:nvSpPr>
        <p:spPr>
          <a:xfrm>
            <a:off x="5257800" y="457200"/>
            <a:ext cx="3733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Regulate growth and development</a:t>
            </a:r>
          </a:p>
        </p:txBody>
      </p:sp>
      <p:sp>
        <p:nvSpPr>
          <p:cNvPr id="8" name="Rectangle 7"/>
          <p:cNvSpPr/>
          <p:nvPr/>
        </p:nvSpPr>
        <p:spPr>
          <a:xfrm>
            <a:off x="5257800" y="1447800"/>
            <a:ext cx="3733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TRH released from hypothalamus</a:t>
            </a:r>
          </a:p>
        </p:txBody>
      </p:sp>
      <p:sp>
        <p:nvSpPr>
          <p:cNvPr id="9" name="Rectangle 8"/>
          <p:cNvSpPr/>
          <p:nvPr/>
        </p:nvSpPr>
        <p:spPr>
          <a:xfrm>
            <a:off x="5257800" y="2514600"/>
            <a:ext cx="3733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TSH stimulates the release of T3 and T4</a:t>
            </a:r>
          </a:p>
        </p:txBody>
      </p:sp>
      <p:sp>
        <p:nvSpPr>
          <p:cNvPr id="10" name="Rectangle 9"/>
          <p:cNvSpPr/>
          <p:nvPr/>
        </p:nvSpPr>
        <p:spPr>
          <a:xfrm>
            <a:off x="5257800" y="3505200"/>
            <a:ext cx="3733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TSH secreted by anterior pituitary gland</a:t>
            </a:r>
          </a:p>
        </p:txBody>
      </p:sp>
      <p:sp>
        <p:nvSpPr>
          <p:cNvPr id="11" name="Rectangle 10"/>
          <p:cNvSpPr/>
          <p:nvPr/>
        </p:nvSpPr>
        <p:spPr>
          <a:xfrm>
            <a:off x="5257800" y="45720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Stimulates central nervous system</a:t>
            </a:r>
          </a:p>
        </p:txBody>
      </p:sp>
      <p:sp>
        <p:nvSpPr>
          <p:cNvPr id="13" name="Action Button: Home 12">
            <a:hlinkClick r:id="rId2" action="ppaction://hlinksldjump" highlightClick="1"/>
          </p:cNvPr>
          <p:cNvSpPr/>
          <p:nvPr/>
        </p:nvSpPr>
        <p:spPr>
          <a:xfrm>
            <a:off x="228600" y="60198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Action Button: End 13">
            <a:hlinkClick r:id="" action="ppaction://hlinkshowjump?jump=endshow" highlightClick="1"/>
          </p:cNvPr>
          <p:cNvSpPr/>
          <p:nvPr/>
        </p:nvSpPr>
        <p:spPr>
          <a:xfrm>
            <a:off x="1219200" y="60198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Action Button: Back or Previous 14">
            <a:hlinkClick r:id="" action="ppaction://hlinkshowjump?jump=previousslide" highlightClick="1"/>
          </p:cNvPr>
          <p:cNvSpPr/>
          <p:nvPr/>
        </p:nvSpPr>
        <p:spPr>
          <a:xfrm>
            <a:off x="8001000" y="5943600"/>
            <a:ext cx="7620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71" name="TextBox 15"/>
          <p:cNvSpPr txBox="1">
            <a:spLocks noChangeArrowheads="1"/>
          </p:cNvSpPr>
          <p:nvPr/>
        </p:nvSpPr>
        <p:spPr bwMode="auto">
          <a:xfrm>
            <a:off x="1981200" y="6019800"/>
            <a:ext cx="5562600" cy="646113"/>
          </a:xfrm>
          <a:prstGeom prst="rect">
            <a:avLst/>
          </a:prstGeom>
          <a:noFill/>
          <a:ln w="9525">
            <a:noFill/>
            <a:miter lim="800000"/>
            <a:headEnd/>
            <a:tailEnd/>
          </a:ln>
        </p:spPr>
        <p:txBody>
          <a:bodyPr>
            <a:spAutoFit/>
          </a:bodyPr>
          <a:lstStyle/>
          <a:p>
            <a:r>
              <a:rPr lang="en-US" b="1"/>
              <a:t>	Press ‘Enter’ to advance to next slide 		when activity is completed.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nextCondLst>
                <p:cond evt="onClick" delay="0">
                  <p:tgtEl>
                    <p:spTgt spid="9"/>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686800" cy="4525963"/>
          </a:xfrm>
        </p:spPr>
        <p:txBody>
          <a:bodyPr>
            <a:normAutofit fontScale="92500" lnSpcReduction="20000"/>
          </a:bodyPr>
          <a:lstStyle/>
          <a:p>
            <a:pPr marL="365760" indent="-256032" eaLnBrk="1" fontAlgn="auto" hangingPunct="1">
              <a:spcAft>
                <a:spcPts val="0"/>
              </a:spcAft>
              <a:buFont typeface="Wingdings 3"/>
              <a:buChar char=""/>
              <a:defRPr/>
            </a:pPr>
            <a:r>
              <a:rPr lang="en-US" dirty="0" smtClean="0"/>
              <a:t>Thyroid agents for replacement can be synthetic or natural and contain T3, T4, or both</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r>
              <a:rPr lang="en-US" dirty="0" smtClean="0"/>
              <a:t>Medications:</a:t>
            </a:r>
          </a:p>
          <a:p>
            <a:pPr marL="365760" indent="-256032" eaLnBrk="1" fontAlgn="auto" hangingPunct="1">
              <a:spcAft>
                <a:spcPts val="0"/>
              </a:spcAft>
              <a:buFont typeface="Wingdings 3"/>
              <a:buNone/>
              <a:defRPr/>
            </a:pPr>
            <a:endParaRPr lang="en-US" dirty="0" smtClean="0"/>
          </a:p>
          <a:p>
            <a:pPr marL="621792" lvl="1" eaLnBrk="1" fontAlgn="auto" hangingPunct="1">
              <a:spcBef>
                <a:spcPts val="324"/>
              </a:spcBef>
              <a:spcAft>
                <a:spcPts val="0"/>
              </a:spcAft>
              <a:buFont typeface="Verdana"/>
              <a:buChar char="◦"/>
              <a:defRPr/>
            </a:pPr>
            <a:r>
              <a:rPr lang="en-US" dirty="0" err="1" smtClean="0"/>
              <a:t>Levothroxine</a:t>
            </a:r>
            <a:r>
              <a:rPr lang="en-US" dirty="0" smtClean="0"/>
              <a:t>—contains T4		Dose: 100 mcg</a:t>
            </a:r>
          </a:p>
          <a:p>
            <a:pPr marL="621792" lvl="1" eaLnBrk="1" fontAlgn="auto" hangingPunct="1">
              <a:spcBef>
                <a:spcPts val="324"/>
              </a:spcBef>
              <a:spcAft>
                <a:spcPts val="0"/>
              </a:spcAft>
              <a:buFont typeface="Verdana"/>
              <a:buChar char="◦"/>
              <a:defRPr/>
            </a:pPr>
            <a:r>
              <a:rPr lang="en-US" dirty="0" err="1" smtClean="0"/>
              <a:t>Liothyronine</a:t>
            </a:r>
            <a:r>
              <a:rPr lang="en-US" dirty="0" smtClean="0"/>
              <a:t>—contains T3		Dose: 25 mcg</a:t>
            </a:r>
            <a:br>
              <a:rPr lang="en-US" dirty="0" smtClean="0"/>
            </a:br>
            <a:r>
              <a:rPr lang="en-US" dirty="0" err="1" smtClean="0"/>
              <a:t>Liotrix</a:t>
            </a:r>
            <a:r>
              <a:rPr lang="en-US" dirty="0" smtClean="0"/>
              <a:t>—contains T4 and T3 		Dose: 62.5-75 mcg</a:t>
            </a:r>
          </a:p>
          <a:p>
            <a:pPr marL="621792" lvl="1" eaLnBrk="1" fontAlgn="auto" hangingPunct="1">
              <a:spcBef>
                <a:spcPts val="324"/>
              </a:spcBef>
              <a:spcAft>
                <a:spcPts val="0"/>
              </a:spcAft>
              <a:buFont typeface="Verdana"/>
              <a:buNone/>
              <a:defRPr/>
            </a:pPr>
            <a:r>
              <a:rPr lang="en-US" dirty="0" smtClean="0"/>
              <a:t>	in a 4:1 ratio</a:t>
            </a:r>
          </a:p>
          <a:p>
            <a:pPr marL="621792" lvl="1" eaLnBrk="1" fontAlgn="auto" hangingPunct="1">
              <a:spcBef>
                <a:spcPts val="324"/>
              </a:spcBef>
              <a:spcAft>
                <a:spcPts val="0"/>
              </a:spcAft>
              <a:buFont typeface="Verdana"/>
              <a:buChar char="◦"/>
              <a:defRPr/>
            </a:pPr>
            <a:r>
              <a:rPr lang="en-US" dirty="0" err="1" smtClean="0"/>
              <a:t>Thyroglobulin</a:t>
            </a:r>
            <a:r>
              <a:rPr lang="en-US" dirty="0" smtClean="0"/>
              <a:t>—contains T4 		Dose: 65 mg</a:t>
            </a:r>
          </a:p>
          <a:p>
            <a:pPr marL="621792" lvl="1" eaLnBrk="1" fontAlgn="auto" hangingPunct="1">
              <a:spcBef>
                <a:spcPts val="324"/>
              </a:spcBef>
              <a:spcAft>
                <a:spcPts val="0"/>
              </a:spcAft>
              <a:buFont typeface="Verdana"/>
              <a:buNone/>
              <a:defRPr/>
            </a:pPr>
            <a:r>
              <a:rPr lang="en-US" dirty="0" smtClean="0"/>
              <a:t>	and T3 in a 2.5:1 ratio</a:t>
            </a:r>
          </a:p>
          <a:p>
            <a:pPr marL="621792" lvl="1" eaLnBrk="1" fontAlgn="auto" hangingPunct="1">
              <a:spcBef>
                <a:spcPts val="324"/>
              </a:spcBef>
              <a:spcAft>
                <a:spcPts val="0"/>
              </a:spcAft>
              <a:buFont typeface="Verdana"/>
              <a:buChar char="◦"/>
              <a:defRPr/>
            </a:pPr>
            <a:r>
              <a:rPr lang="en-US" dirty="0" smtClean="0"/>
              <a:t>Thyroid USP contains T4 and 		Dose: 65 mg</a:t>
            </a:r>
          </a:p>
          <a:p>
            <a:pPr marL="621792" lvl="1" eaLnBrk="1" fontAlgn="auto" hangingPunct="1">
              <a:spcBef>
                <a:spcPts val="324"/>
              </a:spcBef>
              <a:spcAft>
                <a:spcPts val="0"/>
              </a:spcAft>
              <a:buFont typeface="Verdana"/>
              <a:buNone/>
              <a:defRPr/>
            </a:pPr>
            <a:r>
              <a:rPr lang="en-US" dirty="0" smtClean="0"/>
              <a:t>	T3 variable ratio</a:t>
            </a:r>
          </a:p>
          <a:p>
            <a:pPr marL="365760" indent="-256032" eaLnBrk="1" fontAlgn="auto" hangingPunct="1">
              <a:spcAft>
                <a:spcPts val="0"/>
              </a:spcAft>
              <a:buFont typeface="Wingdings 3"/>
              <a:buNone/>
              <a:defRPr/>
            </a:pPr>
            <a:endParaRPr lang="en-US" dirty="0"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a:t>
            </a:r>
            <a:endParaRPr lang="en-US" dirty="0"/>
          </a:p>
        </p:txBody>
      </p:sp>
      <p:sp>
        <p:nvSpPr>
          <p:cNvPr id="6" name="Action Button: Home 5">
            <a:hlinkClick r:id="rId2" action="ppaction://hlinksldjump" highlightClick="1"/>
          </p:cNvPr>
          <p:cNvSpPr/>
          <p:nvPr/>
        </p:nvSpPr>
        <p:spPr>
          <a:xfrm>
            <a:off x="2286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End 6">
            <a:hlinkClick r:id="" action="ppaction://hlinkshowjump?jump=endshow" highlightClick="1"/>
          </p:cNvPr>
          <p:cNvSpPr/>
          <p:nvPr/>
        </p:nvSpPr>
        <p:spPr>
          <a:xfrm>
            <a:off x="1447800" y="6172200"/>
            <a:ext cx="8382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Back or Previous 7">
            <a:hlinkClick r:id="" action="ppaction://hlinkshowjump?jump=previousslide" highlightClick="1"/>
          </p:cNvPr>
          <p:cNvSpPr/>
          <p:nvPr/>
        </p:nvSpPr>
        <p:spPr>
          <a:xfrm>
            <a:off x="8153400" y="6172200"/>
            <a:ext cx="8382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6087" name="Picture 10" descr="C:\Program Files (x86)\Microsoft Office\MEDIA\CAGCAT10\j0199755.wmf"/>
          <p:cNvPicPr>
            <a:picLocks noChangeAspect="1" noChangeArrowheads="1"/>
          </p:cNvPicPr>
          <p:nvPr/>
        </p:nvPicPr>
        <p:blipFill>
          <a:blip r:embed="rId3" cstate="print"/>
          <a:srcRect/>
          <a:stretch>
            <a:fillRect/>
          </a:stretch>
        </p:blipFill>
        <p:spPr bwMode="auto">
          <a:xfrm>
            <a:off x="4953000" y="4953000"/>
            <a:ext cx="2105025" cy="1684338"/>
          </a:xfrm>
          <a:prstGeom prst="rect">
            <a:avLst/>
          </a:prstGeom>
          <a:noFill/>
          <a:ln w="9525">
            <a:noFill/>
            <a:miter lim="800000"/>
            <a:headEnd/>
            <a:tailEnd/>
          </a:ln>
        </p:spPr>
      </p:pic>
      <p:sp>
        <p:nvSpPr>
          <p:cNvPr id="46088" name="TextBox 10"/>
          <p:cNvSpPr txBox="1">
            <a:spLocks noChangeArrowheads="1"/>
          </p:cNvSpPr>
          <p:nvPr/>
        </p:nvSpPr>
        <p:spPr bwMode="auto">
          <a:xfrm>
            <a:off x="5486400" y="6611938"/>
            <a:ext cx="1109663" cy="246062"/>
          </a:xfrm>
          <a:prstGeom prst="rect">
            <a:avLst/>
          </a:prstGeom>
          <a:noFill/>
          <a:ln w="9525">
            <a:noFill/>
            <a:miter lim="800000"/>
            <a:headEnd/>
            <a:tailEnd/>
          </a:ln>
        </p:spPr>
        <p:txBody>
          <a:bodyPr wrap="none">
            <a:spAutoFit/>
          </a:bodyPr>
          <a:lstStyle/>
          <a:p>
            <a:r>
              <a:rPr lang="en-US" sz="1000"/>
              <a:t>Microsoft Clipart</a:t>
            </a:r>
          </a:p>
        </p:txBody>
      </p:sp>
      <p:sp>
        <p:nvSpPr>
          <p:cNvPr id="10" name="TextBox 9"/>
          <p:cNvSpPr txBox="1"/>
          <p:nvPr/>
        </p:nvSpPr>
        <p:spPr>
          <a:xfrm>
            <a:off x="304800" y="5715000"/>
            <a:ext cx="1443024" cy="246221"/>
          </a:xfrm>
          <a:prstGeom prst="rect">
            <a:avLst/>
          </a:prstGeom>
          <a:noFill/>
        </p:spPr>
        <p:txBody>
          <a:bodyPr wrap="none" rtlCol="0">
            <a:spAutoFit/>
          </a:bodyPr>
          <a:lstStyle/>
          <a:p>
            <a:r>
              <a:rPr lang="en-US" sz="1000" dirty="0" smtClean="0"/>
              <a:t>(Baer, Williams, 1992)</a:t>
            </a:r>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pPr eaLnBrk="1" hangingPunct="1"/>
            <a:r>
              <a:rPr lang="en-US" smtClean="0"/>
              <a:t>Natural agents come from animal thyroid</a:t>
            </a:r>
          </a:p>
          <a:p>
            <a:pPr lvl="1" eaLnBrk="1" hangingPunct="1"/>
            <a:r>
              <a:rPr lang="en-US" smtClean="0"/>
              <a:t>Thyroid USP</a:t>
            </a:r>
          </a:p>
          <a:p>
            <a:pPr lvl="1" eaLnBrk="1" hangingPunct="1"/>
            <a:r>
              <a:rPr lang="en-US" smtClean="0"/>
              <a:t>Thyroglobulin</a:t>
            </a:r>
          </a:p>
          <a:p>
            <a:pPr eaLnBrk="1" hangingPunct="1"/>
            <a:r>
              <a:rPr lang="en-US" smtClean="0"/>
              <a:t>Synthetic agents are sodium salts of the L-isomers of the hormones</a:t>
            </a:r>
          </a:p>
          <a:p>
            <a:pPr lvl="1" eaLnBrk="1" hangingPunct="1"/>
            <a:r>
              <a:rPr lang="en-US" smtClean="0"/>
              <a:t>Levothyroxine sodium</a:t>
            </a:r>
          </a:p>
          <a:p>
            <a:pPr lvl="1" eaLnBrk="1" hangingPunct="1"/>
            <a:r>
              <a:rPr lang="en-US" smtClean="0"/>
              <a:t>Liothyronine sodium</a:t>
            </a:r>
          </a:p>
          <a:p>
            <a:pPr lvl="1" eaLnBrk="1" hangingPunct="1"/>
            <a:r>
              <a:rPr lang="en-US" smtClean="0"/>
              <a:t>Liotrix</a:t>
            </a:r>
          </a:p>
          <a:p>
            <a:pPr lvl="1" eaLnBrk="1" hangingPunct="1">
              <a:buFont typeface="Verdana" pitchFamily="34" charset="0"/>
              <a:buNone/>
            </a:pPr>
            <a:endParaRPr lang="en-US" smtClean="0"/>
          </a:p>
          <a:p>
            <a:pPr lvl="1" eaLnBrk="1" hangingPunct="1">
              <a:buFont typeface="Verdana" pitchFamily="34" charset="0"/>
              <a:buNone/>
            </a:pPr>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cxnSp>
        <p:nvCxnSpPr>
          <p:cNvPr id="5" name="Straight Connector 4"/>
          <p:cNvCxnSpPr/>
          <p:nvPr/>
        </p:nvCxnSpPr>
        <p:spPr>
          <a:xfrm>
            <a:off x="3048000" y="2133600"/>
            <a:ext cx="914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276600" y="2209800"/>
            <a:ext cx="685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110" name="TextBox 7"/>
          <p:cNvSpPr txBox="1">
            <a:spLocks noChangeArrowheads="1"/>
          </p:cNvSpPr>
          <p:nvPr/>
        </p:nvSpPr>
        <p:spPr bwMode="auto">
          <a:xfrm>
            <a:off x="4038600" y="2057400"/>
            <a:ext cx="3886200" cy="369888"/>
          </a:xfrm>
          <a:prstGeom prst="rect">
            <a:avLst/>
          </a:prstGeom>
          <a:noFill/>
          <a:ln w="9525">
            <a:noFill/>
            <a:miter lim="800000"/>
            <a:headEnd/>
            <a:tailEnd/>
          </a:ln>
        </p:spPr>
        <p:txBody>
          <a:bodyPr>
            <a:spAutoFit/>
          </a:bodyPr>
          <a:lstStyle/>
          <a:p>
            <a:r>
              <a:rPr lang="en-US">
                <a:latin typeface="Lucida Sans Unicode" pitchFamily="34" charset="0"/>
              </a:rPr>
              <a:t>Both contain T3 and T4</a:t>
            </a:r>
          </a:p>
        </p:txBody>
      </p:sp>
      <p:sp>
        <p:nvSpPr>
          <p:cNvPr id="47111" name="TextBox 10"/>
          <p:cNvSpPr txBox="1">
            <a:spLocks noChangeArrowheads="1"/>
          </p:cNvSpPr>
          <p:nvPr/>
        </p:nvSpPr>
        <p:spPr bwMode="auto">
          <a:xfrm>
            <a:off x="5715000" y="6477000"/>
            <a:ext cx="1222375" cy="246063"/>
          </a:xfrm>
          <a:prstGeom prst="rect">
            <a:avLst/>
          </a:prstGeom>
          <a:noFill/>
          <a:ln w="9525">
            <a:noFill/>
            <a:miter lim="800000"/>
            <a:headEnd/>
            <a:tailEnd/>
          </a:ln>
        </p:spPr>
        <p:txBody>
          <a:bodyPr wrap="none">
            <a:spAutoFit/>
          </a:bodyPr>
          <a:lstStyle/>
          <a:p>
            <a:r>
              <a:rPr lang="en-US" sz="1000">
                <a:latin typeface="Lucida Sans Unicode" pitchFamily="34" charset="0"/>
              </a:rPr>
              <a:t>Microsoft Clipart</a:t>
            </a:r>
          </a:p>
        </p:txBody>
      </p:sp>
      <p:sp>
        <p:nvSpPr>
          <p:cNvPr id="14" name="Action Button: Home 13">
            <a:hlinkClick r:id="rId2" action="ppaction://hlinksldjump" highlightClick="1"/>
          </p:cNvPr>
          <p:cNvSpPr/>
          <p:nvPr/>
        </p:nvSpPr>
        <p:spPr>
          <a:xfrm>
            <a:off x="30480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Action Button: End 14">
            <a:hlinkClick r:id="" action="ppaction://hlinkshowjump?jump=endshow" highlightClick="1"/>
          </p:cNvPr>
          <p:cNvSpPr/>
          <p:nvPr/>
        </p:nvSpPr>
        <p:spPr>
          <a:xfrm>
            <a:off x="1447800" y="6096000"/>
            <a:ext cx="7620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Action Button: Back or Previous 15">
            <a:hlinkClick r:id="" action="ppaction://hlinkshowjump?jump=previousslide" highlightClick="1"/>
          </p:cNvPr>
          <p:cNvSpPr/>
          <p:nvPr/>
        </p:nvSpPr>
        <p:spPr>
          <a:xfrm>
            <a:off x="82296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7115" name="Picture 12" descr="C:\Users\Girls' Room\AppData\Local\Microsoft\Windows\Temporary Internet Files\Content.IE5\J9SIOE2R\MCj04039830000[1].wmf"/>
          <p:cNvPicPr>
            <a:picLocks noChangeAspect="1" noChangeArrowheads="1"/>
          </p:cNvPicPr>
          <p:nvPr/>
        </p:nvPicPr>
        <p:blipFill>
          <a:blip r:embed="rId3" cstate="print"/>
          <a:srcRect/>
          <a:stretch>
            <a:fillRect/>
          </a:stretch>
        </p:blipFill>
        <p:spPr bwMode="auto">
          <a:xfrm>
            <a:off x="4724400" y="3429000"/>
            <a:ext cx="2974975" cy="2974975"/>
          </a:xfrm>
          <a:prstGeom prst="rect">
            <a:avLst/>
          </a:prstGeom>
          <a:noFill/>
          <a:ln w="9525">
            <a:noFill/>
            <a:miter lim="800000"/>
            <a:headEnd/>
            <a:tailEnd/>
          </a:ln>
        </p:spPr>
      </p:pic>
      <p:sp>
        <p:nvSpPr>
          <p:cNvPr id="12" name="TextBox 11"/>
          <p:cNvSpPr txBox="1"/>
          <p:nvPr/>
        </p:nvSpPr>
        <p:spPr>
          <a:xfrm>
            <a:off x="381000" y="57150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eaLnBrk="1" hangingPunct="1"/>
            <a:r>
              <a:rPr lang="en-US" smtClean="0"/>
              <a:t>Thyroid replacement hormones:</a:t>
            </a:r>
          </a:p>
          <a:p>
            <a:pPr lvl="1" eaLnBrk="1" hangingPunct="1"/>
            <a:r>
              <a:rPr lang="en-US" smtClean="0"/>
              <a:t>Increase metabolic rate in the body’s tissues</a:t>
            </a:r>
          </a:p>
          <a:p>
            <a:pPr lvl="1" eaLnBrk="1" hangingPunct="1"/>
            <a:r>
              <a:rPr lang="en-US" smtClean="0"/>
              <a:t>Stimulate protein synthesis</a:t>
            </a:r>
          </a:p>
          <a:p>
            <a:pPr lvl="1" eaLnBrk="1" hangingPunct="1"/>
            <a:r>
              <a:rPr lang="en-US" smtClean="0"/>
              <a:t>Stimulate the heart to increase cardiac output</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6" name="Action Button: Home 5">
            <a:hlinkClick r:id="rId2" action="ppaction://hlinksldjump" highlightClick="1"/>
          </p:cNvPr>
          <p:cNvSpPr/>
          <p:nvPr/>
        </p:nvSpPr>
        <p:spPr>
          <a:xfrm>
            <a:off x="2286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End 6">
            <a:hlinkClick r:id="" action="ppaction://hlinkshowjump?jump=endshow" highlightClick="1"/>
          </p:cNvPr>
          <p:cNvSpPr/>
          <p:nvPr/>
        </p:nvSpPr>
        <p:spPr>
          <a:xfrm>
            <a:off x="1447800" y="6096000"/>
            <a:ext cx="7620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Back or Previous 7">
            <a:hlinkClick r:id="" action="ppaction://hlinkshowjump?jump=previousslide" highlightClick="1"/>
          </p:cNvPr>
          <p:cNvSpPr/>
          <p:nvPr/>
        </p:nvSpPr>
        <p:spPr>
          <a:xfrm>
            <a:off x="82296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8135" name="Picture 10" descr="C:\Users\Girls' Room\AppData\Local\Microsoft\Windows\Temporary Internet Files\Content.IE5\CPXZ6KCN\MCj04325580000[1].png"/>
          <p:cNvPicPr>
            <a:picLocks noChangeAspect="1" noChangeArrowheads="1"/>
          </p:cNvPicPr>
          <p:nvPr/>
        </p:nvPicPr>
        <p:blipFill>
          <a:blip r:embed="rId3" cstate="print"/>
          <a:srcRect/>
          <a:stretch>
            <a:fillRect/>
          </a:stretch>
        </p:blipFill>
        <p:spPr bwMode="auto">
          <a:xfrm>
            <a:off x="4038600" y="3200400"/>
            <a:ext cx="3200400" cy="3200400"/>
          </a:xfrm>
          <a:prstGeom prst="rect">
            <a:avLst/>
          </a:prstGeom>
          <a:noFill/>
          <a:ln w="9525">
            <a:noFill/>
            <a:miter lim="800000"/>
            <a:headEnd/>
            <a:tailEnd/>
          </a:ln>
        </p:spPr>
      </p:pic>
      <p:sp>
        <p:nvSpPr>
          <p:cNvPr id="48136" name="TextBox 9"/>
          <p:cNvSpPr txBox="1">
            <a:spLocks noChangeArrowheads="1"/>
          </p:cNvSpPr>
          <p:nvPr/>
        </p:nvSpPr>
        <p:spPr bwMode="auto">
          <a:xfrm>
            <a:off x="5029200" y="6324600"/>
            <a:ext cx="1109663" cy="246063"/>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381000" y="57150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ome 1">
            <a:hlinkClick r:id="rId2" action="ppaction://hlinksldjump" highlightClick="1"/>
          </p:cNvPr>
          <p:cNvSpPr/>
          <p:nvPr/>
        </p:nvSpPr>
        <p:spPr>
          <a:xfrm>
            <a:off x="228600" y="61722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Action Button: End 2">
            <a:hlinkClick r:id="" action="ppaction://hlinkshowjump?jump=endshow" highlightClick="1"/>
          </p:cNvPr>
          <p:cNvSpPr/>
          <p:nvPr/>
        </p:nvSpPr>
        <p:spPr>
          <a:xfrm>
            <a:off x="1295400" y="6172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Action Button: Back or Previous 3">
            <a:hlinkClick r:id="" action="ppaction://hlinkshowjump?jump=previousslide" highlightClick="1"/>
          </p:cNvPr>
          <p:cNvSpPr/>
          <p:nvPr/>
        </p:nvSpPr>
        <p:spPr>
          <a:xfrm>
            <a:off x="8001000" y="6172200"/>
            <a:ext cx="7620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04800" y="23622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Protein synthesis is the process of cells’ building proteins in the body—if the metabolism is slow, so is the building process. Thyroid replacement hormones help to increase the metabolism; therefore, they increase protein synthesis</a:t>
            </a:r>
            <a:endParaRPr lang="en-US" sz="1600" dirty="0">
              <a:solidFill>
                <a:schemeClr val="tx1"/>
              </a:solidFill>
            </a:endParaRPr>
          </a:p>
        </p:txBody>
      </p:sp>
      <p:sp>
        <p:nvSpPr>
          <p:cNvPr id="10" name="Rectangle 9"/>
          <p:cNvSpPr/>
          <p:nvPr/>
        </p:nvSpPr>
        <p:spPr>
          <a:xfrm>
            <a:off x="4800600" y="23622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Thyroid replacement hormones will increase metabolism, which results in the need for more fuel to run the body</a:t>
            </a:r>
            <a:endParaRPr lang="en-US" sz="1600" dirty="0"/>
          </a:p>
        </p:txBody>
      </p:sp>
      <p:sp>
        <p:nvSpPr>
          <p:cNvPr id="11" name="Rectangle 10"/>
          <p:cNvSpPr/>
          <p:nvPr/>
        </p:nvSpPr>
        <p:spPr>
          <a:xfrm>
            <a:off x="304800" y="41148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Anti-thyroid medications destroy thyroid tissues. Thyroid hormones will add to hormone levels</a:t>
            </a:r>
            <a:endParaRPr lang="en-US" sz="1600" dirty="0">
              <a:solidFill>
                <a:schemeClr val="tx1"/>
              </a:solidFill>
            </a:endParaRPr>
          </a:p>
        </p:txBody>
      </p:sp>
      <p:sp>
        <p:nvSpPr>
          <p:cNvPr id="12" name="Rectangle 11"/>
          <p:cNvSpPr/>
          <p:nvPr/>
        </p:nvSpPr>
        <p:spPr>
          <a:xfrm>
            <a:off x="4800600" y="41148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Thyroid replacement hormones only add to hormone levels</a:t>
            </a:r>
            <a:endParaRPr lang="en-US" sz="1600" dirty="0">
              <a:solidFill>
                <a:schemeClr val="tx1"/>
              </a:solidFill>
            </a:endParaRPr>
          </a:p>
        </p:txBody>
      </p:sp>
      <p:sp>
        <p:nvSpPr>
          <p:cNvPr id="49161" name="TextBox 12"/>
          <p:cNvSpPr txBox="1">
            <a:spLocks noChangeArrowheads="1"/>
          </p:cNvSpPr>
          <p:nvPr/>
        </p:nvSpPr>
        <p:spPr bwMode="auto">
          <a:xfrm>
            <a:off x="0" y="762000"/>
            <a:ext cx="9144000" cy="954107"/>
          </a:xfrm>
          <a:prstGeom prst="rect">
            <a:avLst/>
          </a:prstGeom>
          <a:noFill/>
          <a:ln w="9525">
            <a:noFill/>
            <a:miter lim="800000"/>
            <a:headEnd/>
            <a:tailEnd/>
          </a:ln>
        </p:spPr>
        <p:txBody>
          <a:bodyPr>
            <a:spAutoFit/>
          </a:bodyPr>
          <a:lstStyle/>
          <a:p>
            <a:pPr algn="ctr"/>
            <a:r>
              <a:rPr lang="en-US" sz="3200" dirty="0">
                <a:latin typeface="Lucida Sans Unicode" pitchFamily="34" charset="0"/>
              </a:rPr>
              <a:t>What do thyroid replacement hormones do</a:t>
            </a:r>
            <a:r>
              <a:rPr lang="en-US" sz="3200" dirty="0" smtClean="0">
                <a:latin typeface="Lucida Sans Unicode" pitchFamily="34" charset="0"/>
              </a:rPr>
              <a:t>? </a:t>
            </a:r>
            <a:r>
              <a:rPr lang="en-US" sz="2400" dirty="0" smtClean="0">
                <a:latin typeface="Lucida Sans Unicode" pitchFamily="34" charset="0"/>
              </a:rPr>
              <a:t>(Pick all that apply)</a:t>
            </a:r>
            <a:endParaRPr lang="en-US" sz="2400" dirty="0">
              <a:latin typeface="Lucida Sans Unicode" pitchFamily="34" charset="0"/>
            </a:endParaRPr>
          </a:p>
        </p:txBody>
      </p:sp>
      <p:sp>
        <p:nvSpPr>
          <p:cNvPr id="14" name="Rectangle 13"/>
          <p:cNvSpPr/>
          <p:nvPr/>
        </p:nvSpPr>
        <p:spPr>
          <a:xfrm>
            <a:off x="304800" y="23622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Increase protein synthesis</a:t>
            </a:r>
          </a:p>
        </p:txBody>
      </p:sp>
      <p:sp>
        <p:nvSpPr>
          <p:cNvPr id="15" name="Rectangle 14"/>
          <p:cNvSpPr/>
          <p:nvPr/>
        </p:nvSpPr>
        <p:spPr>
          <a:xfrm>
            <a:off x="4800600" y="23622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Increase appetite</a:t>
            </a:r>
          </a:p>
        </p:txBody>
      </p:sp>
      <p:sp>
        <p:nvSpPr>
          <p:cNvPr id="16" name="Rectangle 15"/>
          <p:cNvSpPr/>
          <p:nvPr/>
        </p:nvSpPr>
        <p:spPr>
          <a:xfrm>
            <a:off x="304800" y="41148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Destroys thyroid tissues</a:t>
            </a:r>
          </a:p>
        </p:txBody>
      </p:sp>
      <p:sp>
        <p:nvSpPr>
          <p:cNvPr id="17" name="Rectangle 16"/>
          <p:cNvSpPr/>
          <p:nvPr/>
        </p:nvSpPr>
        <p:spPr>
          <a:xfrm>
            <a:off x="4800600" y="41148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Inhibit hormone production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500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500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500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50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0" y="304800"/>
            <a:ext cx="9144000" cy="1016000"/>
          </a:xfrm>
          <a:prstGeom prst="rect">
            <a:avLst/>
          </a:prstGeom>
          <a:noFill/>
          <a:ln w="9525">
            <a:noFill/>
            <a:miter lim="800000"/>
            <a:headEnd/>
            <a:tailEnd/>
          </a:ln>
        </p:spPr>
        <p:txBody>
          <a:bodyPr>
            <a:spAutoFit/>
          </a:bodyPr>
          <a:lstStyle/>
          <a:p>
            <a:pPr algn="ctr"/>
            <a:r>
              <a:rPr lang="en-US" sz="3000">
                <a:latin typeface="Lucida Sans Unicode" pitchFamily="34" charset="0"/>
              </a:rPr>
              <a:t>What medication would a patient with hypothyroidism receive?</a:t>
            </a:r>
          </a:p>
        </p:txBody>
      </p:sp>
      <p:sp>
        <p:nvSpPr>
          <p:cNvPr id="3" name="Rectangle 2"/>
          <p:cNvSpPr/>
          <p:nvPr/>
        </p:nvSpPr>
        <p:spPr>
          <a:xfrm>
            <a:off x="304800" y="41910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This is a thyroid replacement hormone and will increase the metabolic rate in body tissues</a:t>
            </a:r>
            <a:endParaRPr lang="en-US" sz="1600" dirty="0">
              <a:solidFill>
                <a:schemeClr val="tx1"/>
              </a:solidFill>
            </a:endParaRPr>
          </a:p>
        </p:txBody>
      </p:sp>
      <p:sp>
        <p:nvSpPr>
          <p:cNvPr id="4" name="Rectangle 3"/>
          <p:cNvSpPr/>
          <p:nvPr/>
        </p:nvSpPr>
        <p:spPr>
          <a:xfrm>
            <a:off x="4953000" y="23622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This is a thyroid antagonist. It interferes with the thyroid’s ability to concentrate iodide ions and therefore reduces the signs and symptoms of hyperthyroidism</a:t>
            </a:r>
            <a:endParaRPr lang="en-US" sz="1600" dirty="0">
              <a:solidFill>
                <a:schemeClr val="tx1"/>
              </a:solidFill>
            </a:endParaRPr>
          </a:p>
        </p:txBody>
      </p:sp>
      <p:sp>
        <p:nvSpPr>
          <p:cNvPr id="5" name="Rectangle 4"/>
          <p:cNvSpPr/>
          <p:nvPr/>
        </p:nvSpPr>
        <p:spPr>
          <a:xfrm>
            <a:off x="304800" y="23622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This is an anti-thyroid drug. This medication inhibits the conversion of T4 to T3 and acts as an immunosuppressant</a:t>
            </a:r>
            <a:endParaRPr lang="en-US" sz="1600" dirty="0">
              <a:solidFill>
                <a:schemeClr val="tx1"/>
              </a:solidFill>
            </a:endParaRPr>
          </a:p>
        </p:txBody>
      </p:sp>
      <p:sp>
        <p:nvSpPr>
          <p:cNvPr id="6" name="Rectangle 5"/>
          <p:cNvSpPr/>
          <p:nvPr/>
        </p:nvSpPr>
        <p:spPr>
          <a:xfrm>
            <a:off x="4953000" y="41148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a:p>
            <a:pPr algn="ctr" fontAlgn="auto">
              <a:spcBef>
                <a:spcPts val="0"/>
              </a:spcBef>
              <a:spcAft>
                <a:spcPts val="0"/>
              </a:spcAft>
              <a:buFont typeface="Arial" pitchFamily="34" charset="0"/>
              <a:buChar char="•"/>
              <a:defRPr/>
            </a:pPr>
            <a:r>
              <a:rPr lang="en-US" sz="1200" dirty="0" smtClean="0">
                <a:solidFill>
                  <a:schemeClr val="tx1"/>
                </a:solidFill>
              </a:rPr>
              <a:t>This is an anti-thyroid medication; it destroys thyroid tissues by inducing acute radiation thyroiditis, which shrinks the thyroid gland</a:t>
            </a:r>
            <a:endParaRPr lang="en-US" sz="1600" dirty="0">
              <a:solidFill>
                <a:schemeClr val="tx1"/>
              </a:solidFill>
            </a:endParaRPr>
          </a:p>
        </p:txBody>
      </p:sp>
      <p:sp>
        <p:nvSpPr>
          <p:cNvPr id="7" name="Action Button: Home 6">
            <a:hlinkClick r:id="rId2" action="ppaction://hlinksldjump" highlightClick="1"/>
          </p:cNvPr>
          <p:cNvSpPr/>
          <p:nvPr/>
        </p:nvSpPr>
        <p:spPr>
          <a:xfrm>
            <a:off x="22860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End 7">
            <a:hlinkClick r:id="" action="ppaction://hlinkshowjump?jump=endshow" highlightClick="1"/>
          </p:cNvPr>
          <p:cNvSpPr/>
          <p:nvPr/>
        </p:nvSpPr>
        <p:spPr>
          <a:xfrm>
            <a:off x="1219200" y="6096000"/>
            <a:ext cx="7620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Back or Previous 8">
            <a:hlinkClick r:id="" action="ppaction://hlinkshowjump?jump=previousslide" highlightClick="1"/>
          </p:cNvPr>
          <p:cNvSpPr/>
          <p:nvPr/>
        </p:nvSpPr>
        <p:spPr>
          <a:xfrm>
            <a:off x="80772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04800" y="41910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Levothyroxine</a:t>
            </a:r>
            <a:endParaRPr lang="en-US" dirty="0"/>
          </a:p>
        </p:txBody>
      </p:sp>
      <p:sp>
        <p:nvSpPr>
          <p:cNvPr id="11" name="Rectangle 10"/>
          <p:cNvSpPr/>
          <p:nvPr/>
        </p:nvSpPr>
        <p:spPr>
          <a:xfrm>
            <a:off x="4953000" y="23622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Propranolol</a:t>
            </a:r>
            <a:endParaRPr lang="en-US" dirty="0"/>
          </a:p>
        </p:txBody>
      </p:sp>
      <p:sp>
        <p:nvSpPr>
          <p:cNvPr id="12" name="Rectangle 11"/>
          <p:cNvSpPr/>
          <p:nvPr/>
        </p:nvSpPr>
        <p:spPr>
          <a:xfrm>
            <a:off x="304800" y="23622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Propylithiouracil</a:t>
            </a:r>
            <a:endParaRPr lang="en-US" dirty="0"/>
          </a:p>
        </p:txBody>
      </p:sp>
      <p:sp>
        <p:nvSpPr>
          <p:cNvPr id="13" name="Rectangle 12"/>
          <p:cNvSpPr/>
          <p:nvPr/>
        </p:nvSpPr>
        <p:spPr>
          <a:xfrm>
            <a:off x="4953000" y="41148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Radioactive iodine</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5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500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500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500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p:txBody>
          <a:bodyPr/>
          <a:lstStyle/>
          <a:p>
            <a:pPr eaLnBrk="1" hangingPunct="1">
              <a:buFont typeface="Wingdings 3" pitchFamily="18" charset="2"/>
              <a:buNone/>
            </a:pPr>
            <a:r>
              <a:rPr lang="en-US" b="1" smtClean="0"/>
              <a:t>Adverse drug reactions:</a:t>
            </a:r>
          </a:p>
          <a:p>
            <a:pPr eaLnBrk="1" hangingPunct="1"/>
            <a:r>
              <a:rPr lang="en-US" smtClean="0"/>
              <a:t>Most adverse drug reactions are from drug toxicity</a:t>
            </a:r>
          </a:p>
          <a:p>
            <a:pPr eaLnBrk="1" hangingPunct="1"/>
            <a:r>
              <a:rPr lang="en-US" smtClean="0"/>
              <a:t>Adverse effects will subside when drug is temporarily removed</a:t>
            </a:r>
          </a:p>
          <a:p>
            <a:pPr eaLnBrk="1" hangingPunct="1"/>
            <a:r>
              <a:rPr lang="en-US" smtClean="0"/>
              <a:t>What to look for:</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51204" name="TextBox 3"/>
          <p:cNvSpPr txBox="1">
            <a:spLocks noChangeArrowheads="1"/>
          </p:cNvSpPr>
          <p:nvPr/>
        </p:nvSpPr>
        <p:spPr bwMode="auto">
          <a:xfrm>
            <a:off x="4800600" y="2819400"/>
            <a:ext cx="184150" cy="369888"/>
          </a:xfrm>
          <a:prstGeom prst="rect">
            <a:avLst/>
          </a:prstGeom>
          <a:noFill/>
          <a:ln w="9525">
            <a:noFill/>
            <a:miter lim="800000"/>
            <a:headEnd/>
            <a:tailEnd/>
          </a:ln>
        </p:spPr>
        <p:txBody>
          <a:bodyPr wrap="none">
            <a:spAutoFit/>
          </a:bodyPr>
          <a:lstStyle/>
          <a:p>
            <a:endParaRPr lang="en-US">
              <a:latin typeface="Lucida Sans Unicode" pitchFamily="34" charset="0"/>
            </a:endParaRPr>
          </a:p>
        </p:txBody>
      </p:sp>
      <p:sp>
        <p:nvSpPr>
          <p:cNvPr id="51205" name="TextBox 5"/>
          <p:cNvSpPr txBox="1">
            <a:spLocks noChangeArrowheads="1"/>
          </p:cNvSpPr>
          <p:nvPr/>
        </p:nvSpPr>
        <p:spPr bwMode="auto">
          <a:xfrm>
            <a:off x="-304800" y="4191000"/>
            <a:ext cx="3886200" cy="1958975"/>
          </a:xfrm>
          <a:prstGeom prst="rect">
            <a:avLst/>
          </a:prstGeom>
          <a:noFill/>
          <a:ln w="9525">
            <a:noFill/>
            <a:miter lim="800000"/>
            <a:headEnd/>
            <a:tailEnd/>
          </a:ln>
        </p:spPr>
        <p:txBody>
          <a:bodyPr>
            <a:spAutoFit/>
          </a:bodyPr>
          <a:lstStyle/>
          <a:p>
            <a:pPr marL="620713" lvl="1" indent="-228600">
              <a:spcBef>
                <a:spcPts val="325"/>
              </a:spcBef>
              <a:buClr>
                <a:srgbClr val="2DA2BF"/>
              </a:buClr>
            </a:pPr>
            <a:r>
              <a:rPr lang="en-US" b="1">
                <a:solidFill>
                  <a:srgbClr val="000000"/>
                </a:solidFill>
                <a:latin typeface="Lucida Sans Unicode" pitchFamily="34" charset="0"/>
              </a:rPr>
              <a:t>GI signs/symptoms </a:t>
            </a:r>
          </a:p>
          <a:p>
            <a:pPr marL="858838" lvl="2" indent="-228600">
              <a:spcBef>
                <a:spcPts val="350"/>
              </a:spcBef>
              <a:buClr>
                <a:srgbClr val="DA1F28"/>
              </a:buClr>
              <a:buSzPct val="100000"/>
            </a:pPr>
            <a:r>
              <a:rPr lang="en-US">
                <a:solidFill>
                  <a:srgbClr val="000000"/>
                </a:solidFill>
                <a:latin typeface="Lucida Sans Unicode" pitchFamily="34" charset="0"/>
              </a:rPr>
              <a:t>-Diarrhea</a:t>
            </a:r>
          </a:p>
          <a:p>
            <a:pPr marL="858838" lvl="2" indent="-228600">
              <a:spcBef>
                <a:spcPts val="350"/>
              </a:spcBef>
              <a:buClr>
                <a:srgbClr val="DA1F28"/>
              </a:buClr>
              <a:buSzPct val="100000"/>
            </a:pPr>
            <a:r>
              <a:rPr lang="en-US">
                <a:solidFill>
                  <a:srgbClr val="000000"/>
                </a:solidFill>
                <a:latin typeface="Lucida Sans Unicode" pitchFamily="34" charset="0"/>
              </a:rPr>
              <a:t>-Abdominal cramps</a:t>
            </a:r>
          </a:p>
          <a:p>
            <a:pPr marL="858838" lvl="2" indent="-228600">
              <a:spcBef>
                <a:spcPts val="350"/>
              </a:spcBef>
              <a:buClr>
                <a:srgbClr val="DA1F28"/>
              </a:buClr>
              <a:buSzPct val="100000"/>
            </a:pPr>
            <a:r>
              <a:rPr lang="en-US">
                <a:solidFill>
                  <a:srgbClr val="000000"/>
                </a:solidFill>
                <a:latin typeface="Lucida Sans Unicode" pitchFamily="34" charset="0"/>
              </a:rPr>
              <a:t>-Weight loss</a:t>
            </a:r>
          </a:p>
          <a:p>
            <a:pPr marL="858838" lvl="2" indent="-228600">
              <a:spcBef>
                <a:spcPts val="350"/>
              </a:spcBef>
              <a:buClr>
                <a:srgbClr val="DA1F28"/>
              </a:buClr>
              <a:buSzPct val="100000"/>
            </a:pPr>
            <a:r>
              <a:rPr lang="en-US">
                <a:solidFill>
                  <a:srgbClr val="000000"/>
                </a:solidFill>
                <a:latin typeface="Lucida Sans Unicode" pitchFamily="34" charset="0"/>
              </a:rPr>
              <a:t>-Increased appetite</a:t>
            </a:r>
          </a:p>
          <a:p>
            <a:endParaRPr lang="en-US">
              <a:latin typeface="Lucida Sans Unicode" pitchFamily="34" charset="0"/>
            </a:endParaRPr>
          </a:p>
        </p:txBody>
      </p:sp>
      <p:sp>
        <p:nvSpPr>
          <p:cNvPr id="51206" name="TextBox 6"/>
          <p:cNvSpPr txBox="1">
            <a:spLocks noChangeArrowheads="1"/>
          </p:cNvSpPr>
          <p:nvPr/>
        </p:nvSpPr>
        <p:spPr bwMode="auto">
          <a:xfrm>
            <a:off x="2971800" y="4191000"/>
            <a:ext cx="4267200" cy="2308225"/>
          </a:xfrm>
          <a:prstGeom prst="rect">
            <a:avLst/>
          </a:prstGeom>
          <a:noFill/>
          <a:ln w="9525">
            <a:noFill/>
            <a:miter lim="800000"/>
            <a:headEnd/>
            <a:tailEnd/>
          </a:ln>
        </p:spPr>
        <p:txBody>
          <a:bodyPr>
            <a:spAutoFit/>
          </a:bodyPr>
          <a:lstStyle/>
          <a:p>
            <a:r>
              <a:rPr lang="en-US" b="1">
                <a:latin typeface="Lucida Sans Unicode" pitchFamily="34" charset="0"/>
              </a:rPr>
              <a:t>Cardiovascular </a:t>
            </a:r>
          </a:p>
          <a:p>
            <a:r>
              <a:rPr lang="en-US" b="1">
                <a:latin typeface="Lucida Sans Unicode" pitchFamily="34" charset="0"/>
              </a:rPr>
              <a:t>signs/symptoms</a:t>
            </a:r>
          </a:p>
          <a:p>
            <a:r>
              <a:rPr lang="en-US">
                <a:latin typeface="Lucida Sans Unicode" pitchFamily="34" charset="0"/>
              </a:rPr>
              <a:t>-Heart palpitations</a:t>
            </a:r>
          </a:p>
          <a:p>
            <a:r>
              <a:rPr lang="en-US">
                <a:latin typeface="Lucida Sans Unicode" pitchFamily="34" charset="0"/>
              </a:rPr>
              <a:t>-Tachycardia/aryhythmias</a:t>
            </a:r>
          </a:p>
          <a:p>
            <a:r>
              <a:rPr lang="en-US">
                <a:latin typeface="Lucida Sans Unicode" pitchFamily="34" charset="0"/>
              </a:rPr>
              <a:t>-Sweating</a:t>
            </a:r>
          </a:p>
          <a:p>
            <a:r>
              <a:rPr lang="en-US">
                <a:latin typeface="Lucida Sans Unicode" pitchFamily="34" charset="0"/>
              </a:rPr>
              <a:t>-Increased blood pressure</a:t>
            </a:r>
          </a:p>
          <a:p>
            <a:r>
              <a:rPr lang="en-US">
                <a:latin typeface="Lucida Sans Unicode" pitchFamily="34" charset="0"/>
              </a:rPr>
              <a:t>-Chest pain</a:t>
            </a:r>
          </a:p>
          <a:p>
            <a:endParaRPr lang="en-US">
              <a:latin typeface="Lucida Sans Unicode" pitchFamily="34" charset="0"/>
            </a:endParaRPr>
          </a:p>
        </p:txBody>
      </p:sp>
      <p:sp>
        <p:nvSpPr>
          <p:cNvPr id="51207" name="TextBox 7"/>
          <p:cNvSpPr txBox="1">
            <a:spLocks noChangeArrowheads="1"/>
          </p:cNvSpPr>
          <p:nvPr/>
        </p:nvSpPr>
        <p:spPr bwMode="auto">
          <a:xfrm>
            <a:off x="6248400" y="4114800"/>
            <a:ext cx="2895600" cy="2586038"/>
          </a:xfrm>
          <a:prstGeom prst="rect">
            <a:avLst/>
          </a:prstGeom>
          <a:noFill/>
          <a:ln w="9525">
            <a:noFill/>
            <a:miter lim="800000"/>
            <a:headEnd/>
            <a:tailEnd/>
          </a:ln>
        </p:spPr>
        <p:txBody>
          <a:bodyPr>
            <a:spAutoFit/>
          </a:bodyPr>
          <a:lstStyle/>
          <a:p>
            <a:r>
              <a:rPr lang="en-US" b="1">
                <a:latin typeface="Lucida Sans Unicode" pitchFamily="34" charset="0"/>
              </a:rPr>
              <a:t>Other signs/symptoms</a:t>
            </a:r>
          </a:p>
          <a:p>
            <a:r>
              <a:rPr lang="en-US">
                <a:latin typeface="Lucida Sans Unicode" pitchFamily="34" charset="0"/>
              </a:rPr>
              <a:t>-Headache</a:t>
            </a:r>
          </a:p>
          <a:p>
            <a:r>
              <a:rPr lang="en-US">
                <a:latin typeface="Lucida Sans Unicode" pitchFamily="34" charset="0"/>
              </a:rPr>
              <a:t>-Insomnia</a:t>
            </a:r>
          </a:p>
          <a:p>
            <a:r>
              <a:rPr lang="en-US">
                <a:latin typeface="Lucida Sans Unicode" pitchFamily="34" charset="0"/>
              </a:rPr>
              <a:t>-Tremors</a:t>
            </a:r>
          </a:p>
          <a:p>
            <a:r>
              <a:rPr lang="en-US">
                <a:latin typeface="Lucida Sans Unicode" pitchFamily="34" charset="0"/>
              </a:rPr>
              <a:t>-Nervousness</a:t>
            </a:r>
          </a:p>
          <a:p>
            <a:r>
              <a:rPr lang="en-US">
                <a:latin typeface="Lucida Sans Unicode" pitchFamily="34" charset="0"/>
              </a:rPr>
              <a:t>-Heat intolerance</a:t>
            </a:r>
          </a:p>
          <a:p>
            <a:r>
              <a:rPr lang="en-US">
                <a:latin typeface="Lucida Sans Unicode" pitchFamily="34" charset="0"/>
              </a:rPr>
              <a:t>-Fever</a:t>
            </a:r>
          </a:p>
          <a:p>
            <a:r>
              <a:rPr lang="en-US">
                <a:latin typeface="Lucida Sans Unicode" pitchFamily="34" charset="0"/>
              </a:rPr>
              <a:t>-Menstrual irregularities</a:t>
            </a:r>
          </a:p>
        </p:txBody>
      </p:sp>
      <p:sp>
        <p:nvSpPr>
          <p:cNvPr id="10" name="Action Button: Home 9">
            <a:hlinkClick r:id="rId2" action="ppaction://hlinksldjump" highlightClick="1"/>
          </p:cNvPr>
          <p:cNvSpPr/>
          <p:nvPr/>
        </p:nvSpPr>
        <p:spPr>
          <a:xfrm>
            <a:off x="15240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Action Button: End 10">
            <a:hlinkClick r:id="" action="ppaction://hlinkshowjump?jump=endshow" highlightClick="1"/>
          </p:cNvPr>
          <p:cNvSpPr/>
          <p:nvPr/>
        </p:nvSpPr>
        <p:spPr>
          <a:xfrm>
            <a:off x="11430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ction Button: Back or Previous 11">
            <a:hlinkClick r:id="" action="ppaction://hlinkshowjump?jump=previousslide" highlightClick="1"/>
          </p:cNvPr>
          <p:cNvSpPr/>
          <p:nvPr/>
        </p:nvSpPr>
        <p:spPr>
          <a:xfrm>
            <a:off x="8153400" y="6019800"/>
            <a:ext cx="7620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457200" y="57912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en-US" dirty="0" smtClean="0"/>
              <a:t>ANATOMY OF THYROID</a:t>
            </a:r>
            <a:endParaRPr lang="en-US" dirty="0"/>
          </a:p>
        </p:txBody>
      </p:sp>
      <p:pic>
        <p:nvPicPr>
          <p:cNvPr id="9219" name="Picture 4"/>
          <p:cNvPicPr>
            <a:picLocks noGrp="1" noChangeAspect="1" noChangeArrowheads="1"/>
          </p:cNvPicPr>
          <p:nvPr>
            <p:ph idx="1"/>
          </p:nvPr>
        </p:nvPicPr>
        <p:blipFill>
          <a:blip r:embed="rId2" cstate="print"/>
          <a:srcRect/>
          <a:stretch>
            <a:fillRect/>
          </a:stretch>
        </p:blipFill>
        <p:spPr>
          <a:xfrm>
            <a:off x="228600" y="1371600"/>
            <a:ext cx="4648200" cy="4348163"/>
          </a:xfrm>
        </p:spPr>
      </p:pic>
      <p:cxnSp>
        <p:nvCxnSpPr>
          <p:cNvPr id="21" name="Straight Arrow Connector 20"/>
          <p:cNvCxnSpPr/>
          <p:nvPr/>
        </p:nvCxnSpPr>
        <p:spPr>
          <a:xfrm rot="10800000" flipV="1">
            <a:off x="3276600" y="1524000"/>
            <a:ext cx="1219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1" name="TextBox 21"/>
          <p:cNvSpPr txBox="1">
            <a:spLocks noChangeArrowheads="1"/>
          </p:cNvSpPr>
          <p:nvPr/>
        </p:nvSpPr>
        <p:spPr bwMode="auto">
          <a:xfrm>
            <a:off x="4495800" y="1371600"/>
            <a:ext cx="1447800" cy="369888"/>
          </a:xfrm>
          <a:prstGeom prst="rect">
            <a:avLst/>
          </a:prstGeom>
          <a:noFill/>
          <a:ln w="9525">
            <a:noFill/>
            <a:miter lim="800000"/>
            <a:headEnd/>
            <a:tailEnd/>
          </a:ln>
        </p:spPr>
        <p:txBody>
          <a:bodyPr>
            <a:spAutoFit/>
          </a:bodyPr>
          <a:lstStyle/>
          <a:p>
            <a:r>
              <a:rPr lang="en-US">
                <a:latin typeface="Lucida Sans Unicode" pitchFamily="34" charset="0"/>
              </a:rPr>
              <a:t>Hyoid Bone</a:t>
            </a:r>
          </a:p>
        </p:txBody>
      </p:sp>
      <p:cxnSp>
        <p:nvCxnSpPr>
          <p:cNvPr id="24" name="Straight Arrow Connector 23"/>
          <p:cNvCxnSpPr/>
          <p:nvPr/>
        </p:nvCxnSpPr>
        <p:spPr>
          <a:xfrm rot="10800000">
            <a:off x="3200400" y="2133600"/>
            <a:ext cx="1524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3" name="TextBox 24"/>
          <p:cNvSpPr txBox="1">
            <a:spLocks noChangeArrowheads="1"/>
          </p:cNvSpPr>
          <p:nvPr/>
        </p:nvSpPr>
        <p:spPr bwMode="auto">
          <a:xfrm>
            <a:off x="4724400" y="1981200"/>
            <a:ext cx="2667000" cy="369888"/>
          </a:xfrm>
          <a:prstGeom prst="rect">
            <a:avLst/>
          </a:prstGeom>
          <a:noFill/>
          <a:ln w="9525">
            <a:noFill/>
            <a:miter lim="800000"/>
            <a:headEnd/>
            <a:tailEnd/>
          </a:ln>
        </p:spPr>
        <p:txBody>
          <a:bodyPr>
            <a:spAutoFit/>
          </a:bodyPr>
          <a:lstStyle/>
          <a:p>
            <a:r>
              <a:rPr lang="en-US">
                <a:latin typeface="Lucida Sans Unicode" pitchFamily="34" charset="0"/>
              </a:rPr>
              <a:t>Cricothyroid Ligament</a:t>
            </a:r>
          </a:p>
        </p:txBody>
      </p:sp>
      <p:sp>
        <p:nvSpPr>
          <p:cNvPr id="9224" name="TextBox 25"/>
          <p:cNvSpPr txBox="1">
            <a:spLocks noChangeArrowheads="1"/>
          </p:cNvSpPr>
          <p:nvPr/>
        </p:nvSpPr>
        <p:spPr bwMode="auto">
          <a:xfrm>
            <a:off x="4876800" y="4114800"/>
            <a:ext cx="4267200" cy="1246188"/>
          </a:xfrm>
          <a:prstGeom prst="rect">
            <a:avLst/>
          </a:prstGeom>
          <a:noFill/>
          <a:ln w="9525">
            <a:noFill/>
            <a:miter lim="800000"/>
            <a:headEnd/>
            <a:tailEnd/>
          </a:ln>
        </p:spPr>
        <p:txBody>
          <a:bodyPr>
            <a:spAutoFit/>
          </a:bodyPr>
          <a:lstStyle/>
          <a:p>
            <a:r>
              <a:rPr lang="en-US" sz="2500" dirty="0">
                <a:latin typeface="Lucida Sans Unicode" pitchFamily="34" charset="0"/>
              </a:rPr>
              <a:t>Largest Endocrine Gland</a:t>
            </a:r>
          </a:p>
          <a:p>
            <a:r>
              <a:rPr lang="en-US" sz="2500" dirty="0">
                <a:latin typeface="Lucida Sans Unicode" pitchFamily="34" charset="0"/>
              </a:rPr>
              <a:t>(Weight 20-25g—just under one ounce)</a:t>
            </a:r>
          </a:p>
        </p:txBody>
      </p:sp>
      <p:sp>
        <p:nvSpPr>
          <p:cNvPr id="27" name="Action Button: Home 26">
            <a:hlinkClick r:id="rId3" action="ppaction://hlinksldjump" highlightClick="1"/>
          </p:cNvPr>
          <p:cNvSpPr/>
          <p:nvPr/>
        </p:nvSpPr>
        <p:spPr>
          <a:xfrm>
            <a:off x="228600" y="6096000"/>
            <a:ext cx="6096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Action Button: End 27">
            <a:hlinkClick r:id="" action="ppaction://hlinkshowjump?jump=endshow" highlightClick="1"/>
          </p:cNvPr>
          <p:cNvSpPr/>
          <p:nvPr/>
        </p:nvSpPr>
        <p:spPr>
          <a:xfrm>
            <a:off x="1447800" y="6172200"/>
            <a:ext cx="5334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Action Button: Back or Previous 28">
            <a:hlinkClick r:id="" action="ppaction://hlinkshowjump?jump=previousslide" highlightClick="1"/>
          </p:cNvPr>
          <p:cNvSpPr/>
          <p:nvPr/>
        </p:nvSpPr>
        <p:spPr>
          <a:xfrm>
            <a:off x="8153400" y="6248400"/>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8" name="TextBox 11"/>
          <p:cNvSpPr txBox="1">
            <a:spLocks noChangeArrowheads="1"/>
          </p:cNvSpPr>
          <p:nvPr/>
        </p:nvSpPr>
        <p:spPr bwMode="auto">
          <a:xfrm>
            <a:off x="381000" y="5715000"/>
            <a:ext cx="5791200" cy="246063"/>
          </a:xfrm>
          <a:prstGeom prst="rect">
            <a:avLst/>
          </a:prstGeom>
          <a:noFill/>
          <a:ln w="9525">
            <a:noFill/>
            <a:miter lim="800000"/>
            <a:headEnd/>
            <a:tailEnd/>
          </a:ln>
        </p:spPr>
        <p:txBody>
          <a:bodyPr>
            <a:spAutoFit/>
          </a:bodyPr>
          <a:lstStyle/>
          <a:p>
            <a:r>
              <a:rPr lang="en-US" sz="1000">
                <a:latin typeface="Lucida Sans Unicode" pitchFamily="34" charset="0"/>
              </a:rPr>
              <a:t>http://www.ohsubooks.com/objectives/images/6/6c/Thyroid.jpg</a:t>
            </a:r>
          </a:p>
        </p:txBody>
      </p:sp>
      <p:sp>
        <p:nvSpPr>
          <p:cNvPr id="13" name="TextBox 12"/>
          <p:cNvSpPr txBox="1"/>
          <p:nvPr/>
        </p:nvSpPr>
        <p:spPr>
          <a:xfrm>
            <a:off x="990600" y="5867400"/>
            <a:ext cx="2438400" cy="246221"/>
          </a:xfrm>
          <a:prstGeom prst="rect">
            <a:avLst/>
          </a:prstGeom>
          <a:noFill/>
        </p:spPr>
        <p:txBody>
          <a:bodyPr wrap="square" rtlCol="0">
            <a:spAutoFit/>
          </a:bodyPr>
          <a:lstStyle/>
          <a:p>
            <a:r>
              <a:rPr lang="en-US" sz="1000" dirty="0" smtClean="0"/>
              <a:t>(Martini, F., 1992)</a:t>
            </a:r>
            <a:endParaRPr lang="en-US"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p:txBody>
          <a:bodyPr/>
          <a:lstStyle/>
          <a:p>
            <a:pPr eaLnBrk="1" hangingPunct="1"/>
            <a:r>
              <a:rPr lang="en-US" smtClean="0"/>
              <a:t>Antithyroid agents (thyroid antagonists):</a:t>
            </a:r>
          </a:p>
          <a:p>
            <a:pPr lvl="1" eaLnBrk="1" hangingPunct="1"/>
            <a:r>
              <a:rPr lang="en-US" smtClean="0"/>
              <a:t>Used for people with hyperthyroidism and Graves disease</a:t>
            </a:r>
          </a:p>
          <a:p>
            <a:pPr lvl="1" eaLnBrk="1" hangingPunct="1"/>
            <a:r>
              <a:rPr lang="en-US" smtClean="0"/>
              <a:t>Thyroid antagonists function by</a:t>
            </a:r>
          </a:p>
          <a:p>
            <a:pPr lvl="2" eaLnBrk="1" hangingPunct="1"/>
            <a:r>
              <a:rPr lang="en-US" smtClean="0"/>
              <a:t>Interfering with hormone synthesis</a:t>
            </a:r>
          </a:p>
          <a:p>
            <a:pPr lvl="2" eaLnBrk="1" hangingPunct="1"/>
            <a:r>
              <a:rPr lang="en-US" smtClean="0"/>
              <a:t>Modifying body tissues’ response to hormones</a:t>
            </a:r>
          </a:p>
          <a:p>
            <a:pPr lvl="2" eaLnBrk="1" hangingPunct="1"/>
            <a:r>
              <a:rPr lang="en-US" smtClean="0"/>
              <a:t>Destroying the thyroid gland</a:t>
            </a:r>
          </a:p>
          <a:p>
            <a:pPr lvl="1" eaLnBrk="1" hangingPunct="1">
              <a:buFont typeface="Verdana" pitchFamily="34" charset="0"/>
              <a:buNone/>
            </a:pPr>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6" name="Action Button: Home 5">
            <a:hlinkClick r:id="rId2" action="ppaction://hlinksldjump" highlightClick="1"/>
          </p:cNvPr>
          <p:cNvSpPr/>
          <p:nvPr/>
        </p:nvSpPr>
        <p:spPr>
          <a:xfrm>
            <a:off x="304800" y="58674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End 6">
            <a:hlinkClick r:id="" action="ppaction://hlinkshowjump?jump=endshow" highlightClick="1"/>
          </p:cNvPr>
          <p:cNvSpPr/>
          <p:nvPr/>
        </p:nvSpPr>
        <p:spPr>
          <a:xfrm>
            <a:off x="1524000" y="5867400"/>
            <a:ext cx="7620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Back or Previous 7">
            <a:hlinkClick r:id="" action="ppaction://hlinkshowjump?jump=previousslide" highlightClick="1"/>
          </p:cNvPr>
          <p:cNvSpPr/>
          <p:nvPr/>
        </p:nvSpPr>
        <p:spPr>
          <a:xfrm>
            <a:off x="8153400" y="5715000"/>
            <a:ext cx="8382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2231" name="Picture 9" descr="C:\Users\Girls' Room\AppData\Local\Microsoft\Windows\Temporary Internet Files\Content.IE5\8NOAG4H4\MCj03225990000[1].wmf"/>
          <p:cNvPicPr>
            <a:picLocks noChangeAspect="1" noChangeArrowheads="1"/>
          </p:cNvPicPr>
          <p:nvPr/>
        </p:nvPicPr>
        <p:blipFill>
          <a:blip r:embed="rId3" cstate="print"/>
          <a:srcRect/>
          <a:stretch>
            <a:fillRect/>
          </a:stretch>
        </p:blipFill>
        <p:spPr bwMode="auto">
          <a:xfrm>
            <a:off x="5715000" y="3962400"/>
            <a:ext cx="1609725" cy="2185988"/>
          </a:xfrm>
          <a:prstGeom prst="rect">
            <a:avLst/>
          </a:prstGeom>
          <a:noFill/>
          <a:ln w="9525">
            <a:noFill/>
            <a:miter lim="800000"/>
            <a:headEnd/>
            <a:tailEnd/>
          </a:ln>
        </p:spPr>
      </p:pic>
      <p:sp>
        <p:nvSpPr>
          <p:cNvPr id="52232" name="TextBox 9"/>
          <p:cNvSpPr txBox="1">
            <a:spLocks noChangeArrowheads="1"/>
          </p:cNvSpPr>
          <p:nvPr/>
        </p:nvSpPr>
        <p:spPr bwMode="auto">
          <a:xfrm>
            <a:off x="5791200" y="6248400"/>
            <a:ext cx="1109663" cy="246063"/>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304800" y="55626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pPr eaLnBrk="1" hangingPunct="1"/>
            <a:r>
              <a:rPr lang="en-US" smtClean="0"/>
              <a:t>Antithyroid agent medications:</a:t>
            </a:r>
          </a:p>
          <a:p>
            <a:pPr lvl="1" eaLnBrk="1" hangingPunct="1"/>
            <a:r>
              <a:rPr lang="en-US" smtClean="0"/>
              <a:t>Thionamides </a:t>
            </a:r>
          </a:p>
          <a:p>
            <a:pPr lvl="2" eaLnBrk="1" hangingPunct="1"/>
            <a:r>
              <a:rPr lang="en-US" smtClean="0"/>
              <a:t>Propylthiouracil</a:t>
            </a:r>
          </a:p>
          <a:p>
            <a:pPr lvl="2" eaLnBrk="1" hangingPunct="1"/>
            <a:r>
              <a:rPr lang="en-US" smtClean="0"/>
              <a:t>Methimazole</a:t>
            </a:r>
          </a:p>
          <a:p>
            <a:pPr lvl="1" eaLnBrk="1" hangingPunct="1"/>
            <a:r>
              <a:rPr lang="en-US" smtClean="0"/>
              <a:t>Iodides</a:t>
            </a:r>
          </a:p>
          <a:p>
            <a:pPr lvl="2" eaLnBrk="1" hangingPunct="1"/>
            <a:r>
              <a:rPr lang="en-US" smtClean="0"/>
              <a:t>Stable iodine</a:t>
            </a:r>
          </a:p>
          <a:p>
            <a:pPr lvl="2" eaLnBrk="1" hangingPunct="1"/>
            <a:r>
              <a:rPr lang="en-US" smtClean="0"/>
              <a:t>Radioactive iodine</a:t>
            </a:r>
          </a:p>
          <a:p>
            <a:pPr lvl="2" eaLnBrk="1" hangingPunct="1"/>
            <a:endParaRPr lang="en-US" smtClean="0"/>
          </a:p>
          <a:p>
            <a:pPr lvl="2" eaLnBrk="1" hangingPunct="1"/>
            <a:endParaRPr lang="en-US" smtClean="0"/>
          </a:p>
          <a:p>
            <a:pPr eaLnBrk="1" hangingPunct="1">
              <a:buFont typeface="Wingdings 3" pitchFamily="18" charset="2"/>
              <a:buNone/>
            </a:pPr>
            <a:r>
              <a:rPr lang="en-US" smtClean="0"/>
              <a:t>	</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6" name="Action Button: Home 5">
            <a:hlinkClick r:id="rId2" action="ppaction://hlinksldjump" highlightClick="1"/>
          </p:cNvPr>
          <p:cNvSpPr/>
          <p:nvPr/>
        </p:nvSpPr>
        <p:spPr>
          <a:xfrm>
            <a:off x="304800" y="58674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End 6">
            <a:hlinkClick r:id="" action="ppaction://hlinkshowjump?jump=endshow" highlightClick="1"/>
          </p:cNvPr>
          <p:cNvSpPr/>
          <p:nvPr/>
        </p:nvSpPr>
        <p:spPr>
          <a:xfrm>
            <a:off x="1600200" y="5867400"/>
            <a:ext cx="7620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Back or Previous 7">
            <a:hlinkClick r:id="" action="ppaction://hlinkshowjump?jump=previousslide" highlightClick="1"/>
          </p:cNvPr>
          <p:cNvSpPr/>
          <p:nvPr/>
        </p:nvSpPr>
        <p:spPr>
          <a:xfrm>
            <a:off x="8305800" y="6324600"/>
            <a:ext cx="6858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3255" name="Picture 9" descr="C:\Users\Girls' Room\AppData\Local\Microsoft\Windows\Temporary Internet Files\Content.IE5\8NOAG4H4\MCj03035470000[1].wmf"/>
          <p:cNvPicPr>
            <a:picLocks noChangeAspect="1" noChangeArrowheads="1"/>
          </p:cNvPicPr>
          <p:nvPr/>
        </p:nvPicPr>
        <p:blipFill>
          <a:blip r:embed="rId3" cstate="print"/>
          <a:srcRect/>
          <a:stretch>
            <a:fillRect/>
          </a:stretch>
        </p:blipFill>
        <p:spPr bwMode="auto">
          <a:xfrm>
            <a:off x="6172200" y="3124200"/>
            <a:ext cx="2233613" cy="2057400"/>
          </a:xfrm>
          <a:prstGeom prst="rect">
            <a:avLst/>
          </a:prstGeom>
          <a:noFill/>
          <a:ln w="9525">
            <a:noFill/>
            <a:miter lim="800000"/>
            <a:headEnd/>
            <a:tailEnd/>
          </a:ln>
        </p:spPr>
      </p:pic>
      <p:sp>
        <p:nvSpPr>
          <p:cNvPr id="10" name="TextBox 9"/>
          <p:cNvSpPr txBox="1"/>
          <p:nvPr/>
        </p:nvSpPr>
        <p:spPr>
          <a:xfrm>
            <a:off x="6477000" y="2514600"/>
            <a:ext cx="1733550" cy="477838"/>
          </a:xfrm>
          <a:prstGeom prst="rect">
            <a:avLst/>
          </a:prstGeom>
          <a:noFill/>
        </p:spPr>
        <p:txBody>
          <a:bodyPr wrap="none">
            <a:spAutoFit/>
          </a:bodyPr>
          <a:lstStyle/>
          <a:p>
            <a:pPr>
              <a:defRPr/>
            </a:pPr>
            <a:r>
              <a:rPr lang="en-US" sz="2500" b="1" dirty="0">
                <a:solidFill>
                  <a:schemeClr val="accent2">
                    <a:lumMod val="75000"/>
                  </a:schemeClr>
                </a:solidFill>
              </a:rPr>
              <a:t>Biohazard</a:t>
            </a:r>
          </a:p>
        </p:txBody>
      </p:sp>
      <p:sp>
        <p:nvSpPr>
          <p:cNvPr id="53257" name="TextBox 10"/>
          <p:cNvSpPr txBox="1">
            <a:spLocks noChangeArrowheads="1"/>
          </p:cNvSpPr>
          <p:nvPr/>
        </p:nvSpPr>
        <p:spPr bwMode="auto">
          <a:xfrm>
            <a:off x="6781800" y="5334000"/>
            <a:ext cx="1109663" cy="246063"/>
          </a:xfrm>
          <a:prstGeom prst="rect">
            <a:avLst/>
          </a:prstGeom>
          <a:noFill/>
          <a:ln w="9525">
            <a:noFill/>
            <a:miter lim="800000"/>
            <a:headEnd/>
            <a:tailEnd/>
          </a:ln>
        </p:spPr>
        <p:txBody>
          <a:bodyPr wrap="none">
            <a:spAutoFit/>
          </a:bodyPr>
          <a:lstStyle/>
          <a:p>
            <a:r>
              <a:rPr lang="en-US" sz="1000"/>
              <a:t>Microsoft Clipart</a:t>
            </a:r>
          </a:p>
        </p:txBody>
      </p:sp>
      <p:sp>
        <p:nvSpPr>
          <p:cNvPr id="11" name="TextBox 10"/>
          <p:cNvSpPr txBox="1"/>
          <p:nvPr/>
        </p:nvSpPr>
        <p:spPr>
          <a:xfrm>
            <a:off x="304800" y="55626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p:txBody>
          <a:bodyPr/>
          <a:lstStyle/>
          <a:p>
            <a:pPr eaLnBrk="1" hangingPunct="1"/>
            <a:r>
              <a:rPr lang="en-US" smtClean="0"/>
              <a:t>How do these medications work?</a:t>
            </a:r>
          </a:p>
          <a:p>
            <a:pPr lvl="1" eaLnBrk="1" hangingPunct="1"/>
            <a:r>
              <a:rPr lang="en-US" smtClean="0"/>
              <a:t>Thionamides</a:t>
            </a:r>
          </a:p>
          <a:p>
            <a:pPr lvl="2" eaLnBrk="1" hangingPunct="1"/>
            <a:r>
              <a:rPr lang="en-US" smtClean="0"/>
              <a:t>Inhibit hormone production by reducing binding of iodine and tyrosine</a:t>
            </a:r>
          </a:p>
          <a:p>
            <a:pPr lvl="2" eaLnBrk="1" hangingPunct="1"/>
            <a:r>
              <a:rPr lang="en-US" smtClean="0"/>
              <a:t>Act as immunosuppressants</a:t>
            </a:r>
          </a:p>
          <a:p>
            <a:pPr lvl="1" eaLnBrk="1" hangingPunct="1"/>
            <a:r>
              <a:rPr lang="en-US" smtClean="0"/>
              <a:t>Propylthiouracil</a:t>
            </a:r>
          </a:p>
          <a:p>
            <a:pPr lvl="2" eaLnBrk="1" hangingPunct="1"/>
            <a:r>
              <a:rPr lang="en-US" smtClean="0"/>
              <a:t>Inhibits conversion of T4 to T3</a:t>
            </a:r>
          </a:p>
          <a:p>
            <a:pPr lvl="1" eaLnBrk="1" hangingPunct="1"/>
            <a:r>
              <a:rPr lang="en-US" smtClean="0"/>
              <a:t>Stable iodine</a:t>
            </a:r>
          </a:p>
          <a:p>
            <a:pPr lvl="2" eaLnBrk="1" hangingPunct="1"/>
            <a:r>
              <a:rPr lang="en-US" smtClean="0"/>
              <a:t>Quickly produces critical levels of iodide in the thyroid gland, which temporarily decreases the rate of hormone production</a:t>
            </a:r>
          </a:p>
          <a:p>
            <a:pPr lvl="2" eaLnBrk="1" hangingPunct="1">
              <a:buFont typeface="Wingdings 2" pitchFamily="18" charset="2"/>
              <a:buNone/>
            </a:pPr>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4" name="Action Button: Home 3">
            <a:hlinkClick r:id="rId2" action="ppaction://hlinksldjump" highlightClick="1"/>
          </p:cNvPr>
          <p:cNvSpPr/>
          <p:nvPr/>
        </p:nvSpPr>
        <p:spPr>
          <a:xfrm>
            <a:off x="3810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6002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8077200" y="6096000"/>
            <a:ext cx="738188"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457200" y="57150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p:txBody>
          <a:bodyPr/>
          <a:lstStyle/>
          <a:p>
            <a:pPr eaLnBrk="1" hangingPunct="1"/>
            <a:r>
              <a:rPr lang="en-US" dirty="0" smtClean="0"/>
              <a:t>Radioactive iodine</a:t>
            </a:r>
          </a:p>
          <a:p>
            <a:pPr lvl="1" eaLnBrk="1" hangingPunct="1"/>
            <a:r>
              <a:rPr lang="en-US" dirty="0" smtClean="0"/>
              <a:t>Works two ways:</a:t>
            </a:r>
          </a:p>
          <a:p>
            <a:pPr lvl="2" eaLnBrk="1" hangingPunct="1"/>
            <a:r>
              <a:rPr lang="en-US" dirty="0" smtClean="0"/>
              <a:t>Induces acute radiation thyroiditis which produces chronic shrinking of the thyroid gland</a:t>
            </a:r>
          </a:p>
          <a:p>
            <a:pPr lvl="2" eaLnBrk="1" hangingPunct="1"/>
            <a:r>
              <a:rPr lang="en-US" dirty="0" smtClean="0"/>
              <a:t>Destroys thyroid tissues</a:t>
            </a:r>
          </a:p>
          <a:p>
            <a:pPr eaLnBrk="1" hangingPunct="1"/>
            <a:r>
              <a:rPr lang="en-US" dirty="0" smtClean="0"/>
              <a:t>Adverse drug reactions</a:t>
            </a:r>
          </a:p>
          <a:p>
            <a:pPr lvl="1" eaLnBrk="1" hangingPunct="1"/>
            <a:r>
              <a:rPr lang="en-US" dirty="0" smtClean="0"/>
              <a:t>Most serious reaction to </a:t>
            </a:r>
            <a:r>
              <a:rPr lang="en-US" dirty="0" err="1" smtClean="0"/>
              <a:t>thionamide</a:t>
            </a:r>
            <a:r>
              <a:rPr lang="en-US" dirty="0" smtClean="0"/>
              <a:t> therapy:</a:t>
            </a:r>
          </a:p>
          <a:p>
            <a:pPr lvl="2" eaLnBrk="1" hangingPunct="1"/>
            <a:r>
              <a:rPr lang="en-US" dirty="0" smtClean="0"/>
              <a:t>Fatal—</a:t>
            </a:r>
            <a:r>
              <a:rPr lang="en-US" dirty="0" err="1" smtClean="0"/>
              <a:t>granulocytopenia</a:t>
            </a:r>
            <a:r>
              <a:rPr lang="en-US" dirty="0" smtClean="0"/>
              <a:t> (appears 4-8 weeks after treatment)</a:t>
            </a:r>
          </a:p>
          <a:p>
            <a:pPr lvl="2" eaLnBrk="1" hangingPunct="1"/>
            <a:r>
              <a:rPr lang="en-US" dirty="0" smtClean="0"/>
              <a:t>Drop in white blood cell (WBC) count</a:t>
            </a:r>
          </a:p>
          <a:p>
            <a:pPr lvl="2" eaLnBrk="1" hangingPunct="1">
              <a:buFont typeface="Wingdings 2" pitchFamily="18" charset="2"/>
              <a:buNone/>
            </a:pPr>
            <a:endParaRPr lang="en-US" dirty="0"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4" name="Action Button: Home 3">
            <a:hlinkClick r:id="rId2" action="ppaction://hlinksldjump" highlightClick="1"/>
          </p:cNvPr>
          <p:cNvSpPr/>
          <p:nvPr/>
        </p:nvSpPr>
        <p:spPr>
          <a:xfrm>
            <a:off x="3048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371600" y="6119813"/>
            <a:ext cx="762000" cy="7381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83820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457200" y="57150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p:txBody>
          <a:bodyPr/>
          <a:lstStyle/>
          <a:p>
            <a:pPr eaLnBrk="1" hangingPunct="1"/>
            <a:r>
              <a:rPr lang="en-US" smtClean="0"/>
              <a:t>What to look for:</a:t>
            </a:r>
          </a:p>
          <a:p>
            <a:pPr lvl="1" eaLnBrk="1" hangingPunct="1"/>
            <a:r>
              <a:rPr lang="en-US" smtClean="0"/>
              <a:t>Sore throat</a:t>
            </a:r>
          </a:p>
          <a:p>
            <a:pPr lvl="1" eaLnBrk="1" hangingPunct="1"/>
            <a:r>
              <a:rPr lang="en-US" smtClean="0"/>
              <a:t>Fever</a:t>
            </a:r>
          </a:p>
          <a:p>
            <a:pPr lvl="1" eaLnBrk="1" hangingPunct="1"/>
            <a:r>
              <a:rPr lang="en-US" smtClean="0"/>
              <a:t>Hypersensitivity—rash/puritis</a:t>
            </a:r>
          </a:p>
          <a:p>
            <a:pPr eaLnBrk="1" hangingPunct="1"/>
            <a:r>
              <a:rPr lang="en-US" smtClean="0"/>
              <a:t>What to do:</a:t>
            </a:r>
          </a:p>
          <a:p>
            <a:pPr lvl="1" eaLnBrk="1" hangingPunct="1"/>
            <a:r>
              <a:rPr lang="en-US" smtClean="0"/>
              <a:t>Obtain WBC count</a:t>
            </a:r>
          </a:p>
          <a:p>
            <a:pPr lvl="1" eaLnBrk="1" hangingPunct="1"/>
            <a:r>
              <a:rPr lang="en-US" smtClean="0"/>
              <a:t>Obtain throat culture</a:t>
            </a:r>
          </a:p>
          <a:p>
            <a:pPr lvl="1" eaLnBrk="1" hangingPunct="1">
              <a:buFont typeface="Verdana" pitchFamily="34" charset="0"/>
              <a:buNone/>
            </a:pPr>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6" name="Action Button: Home 5">
            <a:hlinkClick r:id="rId2" action="ppaction://hlinksldjump" highlightClick="1"/>
          </p:cNvPr>
          <p:cNvSpPr/>
          <p:nvPr/>
        </p:nvSpPr>
        <p:spPr>
          <a:xfrm>
            <a:off x="1524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End 6">
            <a:hlinkClick r:id="" action="ppaction://hlinkshowjump?jump=endshow" highlightClick="1"/>
          </p:cNvPr>
          <p:cNvSpPr/>
          <p:nvPr/>
        </p:nvSpPr>
        <p:spPr>
          <a:xfrm>
            <a:off x="1447800" y="6119813"/>
            <a:ext cx="838200" cy="73818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Back or Previous 7">
            <a:hlinkClick r:id="" action="ppaction://hlinkshowjump?jump=previousslide" highlightClick="1"/>
          </p:cNvPr>
          <p:cNvSpPr/>
          <p:nvPr/>
        </p:nvSpPr>
        <p:spPr>
          <a:xfrm>
            <a:off x="8305800" y="6172200"/>
            <a:ext cx="6858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6327" name="Picture 9" descr="C:\Users\Girls' Room\AppData\Local\Microsoft\Windows\Temporary Internet Files\Content.IE5\J9SIOE2R\MCj03107080000[1].wmf"/>
          <p:cNvPicPr>
            <a:picLocks noChangeAspect="1" noChangeArrowheads="1"/>
          </p:cNvPicPr>
          <p:nvPr/>
        </p:nvPicPr>
        <p:blipFill>
          <a:blip r:embed="rId3" cstate="print"/>
          <a:srcRect/>
          <a:stretch>
            <a:fillRect/>
          </a:stretch>
        </p:blipFill>
        <p:spPr bwMode="auto">
          <a:xfrm>
            <a:off x="6019800" y="3352800"/>
            <a:ext cx="1800225" cy="2611438"/>
          </a:xfrm>
          <a:prstGeom prst="rect">
            <a:avLst/>
          </a:prstGeom>
          <a:noFill/>
          <a:ln w="9525">
            <a:noFill/>
            <a:miter lim="800000"/>
            <a:headEnd/>
            <a:tailEnd/>
          </a:ln>
        </p:spPr>
      </p:pic>
      <p:sp>
        <p:nvSpPr>
          <p:cNvPr id="56328" name="TextBox 9"/>
          <p:cNvSpPr txBox="1">
            <a:spLocks noChangeArrowheads="1"/>
          </p:cNvSpPr>
          <p:nvPr/>
        </p:nvSpPr>
        <p:spPr bwMode="auto">
          <a:xfrm>
            <a:off x="6934200" y="6096000"/>
            <a:ext cx="1109663" cy="246063"/>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457200" y="57912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p:txBody>
          <a:bodyPr/>
          <a:lstStyle/>
          <a:p>
            <a:pPr eaLnBrk="1" hangingPunct="1"/>
            <a:r>
              <a:rPr lang="en-US" smtClean="0"/>
              <a:t>Iodides can cause chronic toxicity (dose dependent)</a:t>
            </a:r>
          </a:p>
          <a:p>
            <a:pPr eaLnBrk="1" hangingPunct="1"/>
            <a:r>
              <a:rPr lang="en-US" smtClean="0"/>
              <a:t>What to look for:</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57348" name="TextBox 3"/>
          <p:cNvSpPr txBox="1">
            <a:spLocks noChangeArrowheads="1"/>
          </p:cNvSpPr>
          <p:nvPr/>
        </p:nvSpPr>
        <p:spPr bwMode="auto">
          <a:xfrm>
            <a:off x="457200" y="3048000"/>
            <a:ext cx="4191000" cy="3286125"/>
          </a:xfrm>
          <a:prstGeom prst="rect">
            <a:avLst/>
          </a:prstGeom>
          <a:noFill/>
          <a:ln w="9525">
            <a:noFill/>
            <a:miter lim="800000"/>
            <a:headEnd/>
            <a:tailEnd/>
          </a:ln>
        </p:spPr>
        <p:txBody>
          <a:bodyPr>
            <a:spAutoFit/>
          </a:bodyPr>
          <a:lstStyle/>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Brassy taste/burning sensation in mouth</a:t>
            </a:r>
          </a:p>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Increased salivation</a:t>
            </a:r>
          </a:p>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Swelling of parotid and submaxillary glands</a:t>
            </a:r>
          </a:p>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Headache</a:t>
            </a:r>
          </a:p>
          <a:p>
            <a:endParaRPr lang="en-US" sz="2500">
              <a:latin typeface="Lucida Sans Unicode" pitchFamily="34" charset="0"/>
            </a:endParaRPr>
          </a:p>
        </p:txBody>
      </p:sp>
      <p:sp>
        <p:nvSpPr>
          <p:cNvPr id="57349" name="TextBox 4"/>
          <p:cNvSpPr txBox="1">
            <a:spLocks noChangeArrowheads="1"/>
          </p:cNvSpPr>
          <p:nvPr/>
        </p:nvSpPr>
        <p:spPr bwMode="auto">
          <a:xfrm>
            <a:off x="5029200" y="3048000"/>
            <a:ext cx="4572000" cy="2978150"/>
          </a:xfrm>
          <a:prstGeom prst="rect">
            <a:avLst/>
          </a:prstGeom>
          <a:noFill/>
          <a:ln w="9525">
            <a:noFill/>
            <a:miter lim="800000"/>
            <a:headEnd/>
            <a:tailEnd/>
          </a:ln>
        </p:spPr>
        <p:txBody>
          <a:bodyPr>
            <a:spAutoFit/>
          </a:bodyPr>
          <a:lstStyle/>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Rhinitis</a:t>
            </a:r>
          </a:p>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Conjuctivitis</a:t>
            </a:r>
          </a:p>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Gastric irritation</a:t>
            </a:r>
          </a:p>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Bloody diarrhea</a:t>
            </a:r>
          </a:p>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Anorexia</a:t>
            </a:r>
          </a:p>
          <a:p>
            <a:pPr marL="620713" lvl="1" indent="-228600">
              <a:spcBef>
                <a:spcPts val="325"/>
              </a:spcBef>
              <a:buClr>
                <a:srgbClr val="2DA2BF"/>
              </a:buClr>
              <a:buFont typeface="Verdana" pitchFamily="34" charset="0"/>
              <a:buChar char="◦"/>
            </a:pPr>
            <a:r>
              <a:rPr lang="en-US" sz="2500">
                <a:solidFill>
                  <a:srgbClr val="000000"/>
                </a:solidFill>
                <a:latin typeface="Lucida Sans Unicode" pitchFamily="34" charset="0"/>
              </a:rPr>
              <a:t>Depression</a:t>
            </a:r>
          </a:p>
          <a:p>
            <a:endParaRPr lang="en-US" sz="2500">
              <a:latin typeface="Lucida Sans Unicode" pitchFamily="34" charset="0"/>
            </a:endParaRPr>
          </a:p>
        </p:txBody>
      </p:sp>
      <p:sp>
        <p:nvSpPr>
          <p:cNvPr id="6" name="Action Button: Home 5">
            <a:hlinkClick r:id="rId2" action="ppaction://hlinksldjump" highlightClick="1"/>
          </p:cNvPr>
          <p:cNvSpPr/>
          <p:nvPr/>
        </p:nvSpPr>
        <p:spPr>
          <a:xfrm>
            <a:off x="304800" y="61722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End 6">
            <a:hlinkClick r:id="" action="ppaction://hlinkshowjump?jump=endshow" highlightClick="1"/>
          </p:cNvPr>
          <p:cNvSpPr/>
          <p:nvPr/>
        </p:nvSpPr>
        <p:spPr>
          <a:xfrm>
            <a:off x="1447800" y="6172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Back or Previous 7">
            <a:hlinkClick r:id="" action="ppaction://hlinkshowjump?jump=previousslide" highlightClick="1"/>
          </p:cNvPr>
          <p:cNvSpPr/>
          <p:nvPr/>
        </p:nvSpPr>
        <p:spPr>
          <a:xfrm>
            <a:off x="8153400" y="6248400"/>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838200" y="58674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p:txBody>
          <a:bodyPr/>
          <a:lstStyle/>
          <a:p>
            <a:pPr eaLnBrk="1" hangingPunct="1"/>
            <a:r>
              <a:rPr lang="en-US" smtClean="0"/>
              <a:t>What to look for (Potassium iodide):</a:t>
            </a:r>
          </a:p>
          <a:p>
            <a:pPr lvl="1" eaLnBrk="1" hangingPunct="1"/>
            <a:r>
              <a:rPr lang="en-US" smtClean="0"/>
              <a:t>Tooth discoloration</a:t>
            </a:r>
          </a:p>
          <a:p>
            <a:pPr lvl="1" eaLnBrk="1" hangingPunct="1"/>
            <a:r>
              <a:rPr lang="en-US" smtClean="0"/>
              <a:t>Feeling of fullness in neck</a:t>
            </a:r>
          </a:p>
          <a:p>
            <a:pPr lvl="1" eaLnBrk="1" hangingPunct="1"/>
            <a:r>
              <a:rPr lang="en-US" smtClean="0"/>
              <a:t>Metallic taste in mouth</a:t>
            </a:r>
          </a:p>
          <a:p>
            <a:pPr lvl="1" eaLnBrk="1" hangingPunct="1"/>
            <a:r>
              <a:rPr lang="en-US" smtClean="0"/>
              <a:t>High risk for birth defects</a:t>
            </a:r>
          </a:p>
          <a:p>
            <a:pPr lvl="1" eaLnBrk="1" hangingPunct="1"/>
            <a:r>
              <a:rPr lang="en-US" smtClean="0"/>
              <a:t>Leukemia</a:t>
            </a:r>
          </a:p>
          <a:p>
            <a:pPr lvl="1" eaLnBrk="1" hangingPunct="1">
              <a:buFont typeface="Verdana" pitchFamily="34" charset="0"/>
              <a:buNone/>
            </a:pPr>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pic>
        <p:nvPicPr>
          <p:cNvPr id="58372" name="Picture 2"/>
          <p:cNvPicPr>
            <a:picLocks noChangeAspect="1" noChangeArrowheads="1"/>
          </p:cNvPicPr>
          <p:nvPr/>
        </p:nvPicPr>
        <p:blipFill>
          <a:blip r:embed="rId2" cstate="print"/>
          <a:srcRect/>
          <a:stretch>
            <a:fillRect/>
          </a:stretch>
        </p:blipFill>
        <p:spPr bwMode="auto">
          <a:xfrm>
            <a:off x="4876800" y="3048000"/>
            <a:ext cx="3124200" cy="3124200"/>
          </a:xfrm>
          <a:prstGeom prst="rect">
            <a:avLst/>
          </a:prstGeom>
          <a:noFill/>
          <a:ln w="9525">
            <a:noFill/>
            <a:miter lim="800000"/>
            <a:headEnd/>
            <a:tailEnd/>
          </a:ln>
        </p:spPr>
      </p:pic>
      <p:sp>
        <p:nvSpPr>
          <p:cNvPr id="58373" name="TextBox 4"/>
          <p:cNvSpPr txBox="1">
            <a:spLocks noChangeArrowheads="1"/>
          </p:cNvSpPr>
          <p:nvPr/>
        </p:nvSpPr>
        <p:spPr bwMode="auto">
          <a:xfrm>
            <a:off x="4724400" y="6172200"/>
            <a:ext cx="3351213" cy="400050"/>
          </a:xfrm>
          <a:prstGeom prst="rect">
            <a:avLst/>
          </a:prstGeom>
          <a:noFill/>
          <a:ln w="9525">
            <a:noFill/>
            <a:miter lim="800000"/>
            <a:headEnd/>
            <a:tailEnd/>
          </a:ln>
        </p:spPr>
        <p:txBody>
          <a:bodyPr wrap="none">
            <a:spAutoFit/>
          </a:bodyPr>
          <a:lstStyle/>
          <a:p>
            <a:r>
              <a:rPr lang="en-US" sz="1000">
                <a:latin typeface="Lucida Sans Unicode" pitchFamily="34" charset="0"/>
              </a:rPr>
              <a:t>http://www.indiamart.com/pioneerlabs/pcat-gifs/</a:t>
            </a:r>
          </a:p>
          <a:p>
            <a:r>
              <a:rPr lang="en-US" sz="1000">
                <a:latin typeface="Lucida Sans Unicode" pitchFamily="34" charset="0"/>
              </a:rPr>
              <a:t>products-small/potassiumiodide.jpg</a:t>
            </a:r>
          </a:p>
        </p:txBody>
      </p:sp>
      <p:sp>
        <p:nvSpPr>
          <p:cNvPr id="8" name="Action Button: Home 7">
            <a:hlinkClick r:id="rId3" action="ppaction://hlinksldjump" highlightClick="1"/>
          </p:cNvPr>
          <p:cNvSpPr/>
          <p:nvPr/>
        </p:nvSpPr>
        <p:spPr>
          <a:xfrm>
            <a:off x="228600" y="5867400"/>
            <a:ext cx="9144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End 8">
            <a:hlinkClick r:id="" action="ppaction://hlinkshowjump?jump=endshow" highlightClick="1"/>
          </p:cNvPr>
          <p:cNvSpPr/>
          <p:nvPr/>
        </p:nvSpPr>
        <p:spPr>
          <a:xfrm>
            <a:off x="1447800" y="58674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Action Button: Back or Previous 10">
            <a:hlinkClick r:id="" action="ppaction://hlinkshowjump?jump=previousslide" highlightClick="1"/>
          </p:cNvPr>
          <p:cNvSpPr/>
          <p:nvPr/>
        </p:nvSpPr>
        <p:spPr>
          <a:xfrm>
            <a:off x="8153400" y="5486400"/>
            <a:ext cx="762000" cy="838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381000" y="55626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228600" y="1481138"/>
            <a:ext cx="8458200" cy="4525962"/>
          </a:xfrm>
        </p:spPr>
        <p:txBody>
          <a:bodyPr/>
          <a:lstStyle/>
          <a:p>
            <a:pPr eaLnBrk="1" hangingPunct="1">
              <a:buFont typeface="Wingdings 3" pitchFamily="18" charset="2"/>
              <a:buNone/>
            </a:pPr>
            <a:r>
              <a:rPr lang="en-US" b="1" smtClean="0"/>
              <a:t>Other Antithyroid Agents (Thyroid Antagonists):</a:t>
            </a:r>
          </a:p>
          <a:p>
            <a:pPr eaLnBrk="1" hangingPunct="1"/>
            <a:r>
              <a:rPr lang="en-US" smtClean="0"/>
              <a:t>Not used as first line drug therapy</a:t>
            </a:r>
          </a:p>
          <a:p>
            <a:pPr eaLnBrk="1" hangingPunct="1"/>
            <a:r>
              <a:rPr lang="en-US" smtClean="0"/>
              <a:t>Interfere with the thyroid’s ability to concentrate iodide ions</a:t>
            </a:r>
          </a:p>
          <a:p>
            <a:pPr eaLnBrk="1" hangingPunct="1"/>
            <a:r>
              <a:rPr lang="en-US" smtClean="0"/>
              <a:t>Reduce signs and symptoms of hyperthyroidism</a:t>
            </a:r>
          </a:p>
          <a:p>
            <a:pPr eaLnBrk="1" hangingPunct="1"/>
            <a:r>
              <a:rPr lang="en-US" smtClean="0"/>
              <a:t>Ionic inhibitors (adrenergic blocking agents)</a:t>
            </a:r>
          </a:p>
          <a:p>
            <a:pPr lvl="1" eaLnBrk="1" hangingPunct="1"/>
            <a:r>
              <a:rPr lang="en-US" smtClean="0"/>
              <a:t>Propranolol</a:t>
            </a:r>
          </a:p>
          <a:p>
            <a:pPr lvl="1" eaLnBrk="1" hangingPunct="1"/>
            <a:r>
              <a:rPr lang="en-US" smtClean="0"/>
              <a:t>Ipodate—used to decrease serum T3 levels</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Pharmacology (cont.)</a:t>
            </a:r>
            <a:endParaRPr lang="en-US" dirty="0"/>
          </a:p>
        </p:txBody>
      </p:sp>
      <p:sp>
        <p:nvSpPr>
          <p:cNvPr id="4" name="Action Button: Home 3">
            <a:hlinkClick r:id="rId2" action="ppaction://hlinksldjump" highlightClick="1"/>
          </p:cNvPr>
          <p:cNvSpPr/>
          <p:nvPr/>
        </p:nvSpPr>
        <p:spPr>
          <a:xfrm>
            <a:off x="228600" y="60960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371600" y="6096000"/>
            <a:ext cx="7620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80772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381000" y="5715000"/>
            <a:ext cx="1443024" cy="523220"/>
          </a:xfrm>
          <a:prstGeom prst="rect">
            <a:avLst/>
          </a:prstGeom>
          <a:noFill/>
        </p:spPr>
        <p:txBody>
          <a:bodyPr wrap="none" rtlCol="0">
            <a:spAutoFit/>
          </a:bodyPr>
          <a:lstStyle/>
          <a:p>
            <a:pPr lvl="0"/>
            <a:r>
              <a:rPr lang="en-US" sz="1000" dirty="0">
                <a:solidFill>
                  <a:prstClr val="black"/>
                </a:solidFill>
              </a:rPr>
              <a:t>(Baer, Williams, 1992)</a:t>
            </a:r>
          </a:p>
          <a:p>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ome 1">
            <a:hlinkClick r:id="rId2" action="ppaction://hlinksldjump" highlightClick="1"/>
          </p:cNvPr>
          <p:cNvSpPr/>
          <p:nvPr/>
        </p:nvSpPr>
        <p:spPr>
          <a:xfrm>
            <a:off x="1524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Action Button: End 2">
            <a:hlinkClick r:id="" action="ppaction://hlinkshowjump?jump=endshow" highlightClick="1"/>
          </p:cNvPr>
          <p:cNvSpPr/>
          <p:nvPr/>
        </p:nvSpPr>
        <p:spPr>
          <a:xfrm>
            <a:off x="12954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Action Button: Back or Previous 3">
            <a:hlinkClick r:id="" action="ppaction://hlinkshowjump?jump=previousslide" highlightClick="1"/>
          </p:cNvPr>
          <p:cNvSpPr/>
          <p:nvPr/>
        </p:nvSpPr>
        <p:spPr>
          <a:xfrm>
            <a:off x="81534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04800" y="23622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Incorrect</a:t>
            </a:r>
          </a:p>
        </p:txBody>
      </p:sp>
      <p:sp>
        <p:nvSpPr>
          <p:cNvPr id="6" name="Rectangle 5"/>
          <p:cNvSpPr/>
          <p:nvPr/>
        </p:nvSpPr>
        <p:spPr>
          <a:xfrm>
            <a:off x="4953000" y="23622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Incorrect</a:t>
            </a:r>
          </a:p>
        </p:txBody>
      </p:sp>
      <p:sp>
        <p:nvSpPr>
          <p:cNvPr id="7" name="Rectangle 6"/>
          <p:cNvSpPr/>
          <p:nvPr/>
        </p:nvSpPr>
        <p:spPr>
          <a:xfrm>
            <a:off x="304800" y="40386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Incorrect</a:t>
            </a:r>
          </a:p>
        </p:txBody>
      </p:sp>
      <p:sp>
        <p:nvSpPr>
          <p:cNvPr id="8" name="Rectangle 7"/>
          <p:cNvSpPr/>
          <p:nvPr/>
        </p:nvSpPr>
        <p:spPr>
          <a:xfrm>
            <a:off x="4953000" y="4038600"/>
            <a:ext cx="3886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Correct</a:t>
            </a:r>
          </a:p>
        </p:txBody>
      </p:sp>
      <p:sp>
        <p:nvSpPr>
          <p:cNvPr id="60425" name="TextBox 8"/>
          <p:cNvSpPr txBox="1">
            <a:spLocks noChangeArrowheads="1"/>
          </p:cNvSpPr>
          <p:nvPr/>
        </p:nvSpPr>
        <p:spPr bwMode="auto">
          <a:xfrm>
            <a:off x="0" y="228600"/>
            <a:ext cx="9144000" cy="1246188"/>
          </a:xfrm>
          <a:prstGeom prst="rect">
            <a:avLst/>
          </a:prstGeom>
          <a:noFill/>
          <a:ln w="9525">
            <a:noFill/>
            <a:miter lim="800000"/>
            <a:headEnd/>
            <a:tailEnd/>
          </a:ln>
        </p:spPr>
        <p:txBody>
          <a:bodyPr>
            <a:spAutoFit/>
          </a:bodyPr>
          <a:lstStyle/>
          <a:p>
            <a:pPr algn="ctr"/>
            <a:r>
              <a:rPr lang="en-US" sz="2500">
                <a:latin typeface="Lucida Sans Unicode" pitchFamily="34" charset="0"/>
              </a:rPr>
              <a:t>A patient diagnosed with hyperthyroidism calls and complains of brassy taste and burning sensation in his mouth. What category of medication is he taking?</a:t>
            </a:r>
          </a:p>
        </p:txBody>
      </p:sp>
      <p:sp>
        <p:nvSpPr>
          <p:cNvPr id="10" name="Rectangle 9"/>
          <p:cNvSpPr/>
          <p:nvPr/>
        </p:nvSpPr>
        <p:spPr>
          <a:xfrm>
            <a:off x="304800" y="23622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Thyroid replacement agent</a:t>
            </a:r>
          </a:p>
        </p:txBody>
      </p:sp>
      <p:sp>
        <p:nvSpPr>
          <p:cNvPr id="11" name="Rectangle 10"/>
          <p:cNvSpPr/>
          <p:nvPr/>
        </p:nvSpPr>
        <p:spPr>
          <a:xfrm>
            <a:off x="4953000" y="23622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Ace inhibitor</a:t>
            </a:r>
          </a:p>
        </p:txBody>
      </p:sp>
      <p:sp>
        <p:nvSpPr>
          <p:cNvPr id="12" name="Rectangle 11"/>
          <p:cNvSpPr/>
          <p:nvPr/>
        </p:nvSpPr>
        <p:spPr>
          <a:xfrm>
            <a:off x="304800" y="40386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Thyroid antagonist</a:t>
            </a:r>
          </a:p>
        </p:txBody>
      </p:sp>
      <p:sp>
        <p:nvSpPr>
          <p:cNvPr id="13" name="Rectangle 12"/>
          <p:cNvSpPr/>
          <p:nvPr/>
        </p:nvSpPr>
        <p:spPr>
          <a:xfrm>
            <a:off x="4953000" y="4038600"/>
            <a:ext cx="3886200" cy="1295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Antithyroid</a:t>
            </a:r>
            <a:r>
              <a:rPr lang="en-US" dirty="0"/>
              <a:t> agent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25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250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250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250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a:buFont typeface="Wingdings 3" pitchFamily="18" charset="2"/>
              <a:buNone/>
            </a:pPr>
            <a:r>
              <a:rPr lang="en-US" sz="2800" b="1" smtClean="0"/>
              <a:t>Aging:</a:t>
            </a:r>
          </a:p>
          <a:p>
            <a:r>
              <a:rPr lang="en-US" sz="2400" smtClean="0"/>
              <a:t>Thyroid gland shrinks and shifts to lower neck</a:t>
            </a:r>
          </a:p>
          <a:p>
            <a:r>
              <a:rPr lang="en-US" sz="2400" smtClean="0"/>
              <a:t>T3 and T4 levels decrease slightly</a:t>
            </a:r>
          </a:p>
          <a:p>
            <a:r>
              <a:rPr lang="en-US" sz="2400" smtClean="0"/>
              <a:t>Thyroid function decreases (hypothyroidism)</a:t>
            </a:r>
          </a:p>
          <a:p>
            <a:r>
              <a:rPr lang="en-US" sz="2400" smtClean="0"/>
              <a:t>Thyroid gland may enlarge or produce nodules (goiter)</a:t>
            </a:r>
          </a:p>
        </p:txBody>
      </p:sp>
      <p:sp>
        <p:nvSpPr>
          <p:cNvPr id="3" name="Title 2"/>
          <p:cNvSpPr>
            <a:spLocks noGrp="1"/>
          </p:cNvSpPr>
          <p:nvPr>
            <p:ph type="title"/>
          </p:nvPr>
        </p:nvSpPr>
        <p:spPr/>
        <p:txBody>
          <a:bodyPr/>
          <a:lstStyle/>
          <a:p>
            <a:pPr>
              <a:defRPr/>
            </a:pPr>
            <a:r>
              <a:rPr lang="en-US" dirty="0" smtClean="0"/>
              <a:t>Alterations in Thyroid Function:</a:t>
            </a:r>
            <a:endParaRPr lang="en-US" dirty="0"/>
          </a:p>
        </p:txBody>
      </p:sp>
      <p:pic>
        <p:nvPicPr>
          <p:cNvPr id="16388" name="Picture 2" descr="C:\Documents and Settings\Trost\Local Settings\Temporary Internet Files\Content.IE5\7IX51L7E\MCBD20116_0000[1].wmf"/>
          <p:cNvPicPr>
            <a:picLocks noChangeAspect="1" noChangeArrowheads="1"/>
          </p:cNvPicPr>
          <p:nvPr/>
        </p:nvPicPr>
        <p:blipFill>
          <a:blip r:embed="rId2" cstate="print"/>
          <a:srcRect/>
          <a:stretch>
            <a:fillRect/>
          </a:stretch>
        </p:blipFill>
        <p:spPr bwMode="auto">
          <a:xfrm>
            <a:off x="3810000" y="3671888"/>
            <a:ext cx="3657600" cy="2927350"/>
          </a:xfrm>
          <a:prstGeom prst="rect">
            <a:avLst/>
          </a:prstGeom>
          <a:noFill/>
          <a:ln w="9525">
            <a:noFill/>
            <a:miter lim="800000"/>
            <a:headEnd/>
            <a:tailEnd/>
          </a:ln>
        </p:spPr>
      </p:pic>
      <p:sp>
        <p:nvSpPr>
          <p:cNvPr id="5" name="Action Button: Home 4">
            <a:hlinkClick r:id="rId3" action="ppaction://hlinksldjump" highlightClick="1"/>
          </p:cNvPr>
          <p:cNvSpPr/>
          <p:nvPr/>
        </p:nvSpPr>
        <p:spPr>
          <a:xfrm>
            <a:off x="228600" y="6019800"/>
            <a:ext cx="9144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End 5">
            <a:hlinkClick r:id="" action="ppaction://hlinkshowjump?jump=endshow" highlightClick="1"/>
          </p:cNvPr>
          <p:cNvSpPr/>
          <p:nvPr/>
        </p:nvSpPr>
        <p:spPr>
          <a:xfrm>
            <a:off x="16764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Back or Previous 6">
            <a:hlinkClick r:id="" action="ppaction://hlinkshowjump?jump=previousslide" highlightClick="1"/>
          </p:cNvPr>
          <p:cNvSpPr/>
          <p:nvPr/>
        </p:nvSpPr>
        <p:spPr>
          <a:xfrm>
            <a:off x="7924800" y="6096000"/>
            <a:ext cx="9144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2" name="TextBox 7"/>
          <p:cNvSpPr txBox="1">
            <a:spLocks noChangeArrowheads="1"/>
          </p:cNvSpPr>
          <p:nvPr/>
        </p:nvSpPr>
        <p:spPr bwMode="auto">
          <a:xfrm>
            <a:off x="5181600" y="6611938"/>
            <a:ext cx="1109663" cy="246062"/>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533400" y="5715000"/>
            <a:ext cx="1346844" cy="400110"/>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a:t>
            </a:r>
          </a:p>
          <a:p>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4800" y="990600"/>
            <a:ext cx="5867400" cy="369888"/>
          </a:xfrm>
          <a:prstGeom prst="rect">
            <a:avLst/>
          </a:prstGeom>
          <a:noFill/>
          <a:ln w="9525">
            <a:noFill/>
            <a:miter lim="800000"/>
            <a:headEnd/>
            <a:tailEnd/>
          </a:ln>
        </p:spPr>
        <p:txBody>
          <a:bodyPr>
            <a:spAutoFit/>
          </a:bodyPr>
          <a:lstStyle/>
          <a:p>
            <a:endParaRPr lang="en-US">
              <a:latin typeface="Lucida Sans Unicode" pitchFamily="34" charset="0"/>
            </a:endParaRPr>
          </a:p>
        </p:txBody>
      </p:sp>
      <p:sp>
        <p:nvSpPr>
          <p:cNvPr id="6" name="Title 5"/>
          <p:cNvSpPr>
            <a:spLocks noGrp="1"/>
          </p:cNvSpPr>
          <p:nvPr>
            <p:ph type="title"/>
          </p:nvPr>
        </p:nvSpPr>
        <p:spPr/>
        <p:txBody>
          <a:bodyPr/>
          <a:lstStyle/>
          <a:p>
            <a:pPr eaLnBrk="1" fontAlgn="auto" hangingPunct="1">
              <a:spcAft>
                <a:spcPts val="0"/>
              </a:spcAft>
              <a:defRPr/>
            </a:pPr>
            <a:r>
              <a:rPr lang="en-US" sz="3000" u="sng" dirty="0" smtClean="0"/>
              <a:t>The thyroid gland:</a:t>
            </a:r>
            <a:endParaRPr lang="en-US" sz="3000" u="sng" dirty="0"/>
          </a:p>
        </p:txBody>
      </p:sp>
      <p:sp>
        <p:nvSpPr>
          <p:cNvPr id="10244" name="Content Placeholder 6"/>
          <p:cNvSpPr>
            <a:spLocks noGrp="1"/>
          </p:cNvSpPr>
          <p:nvPr>
            <p:ph idx="1"/>
          </p:nvPr>
        </p:nvSpPr>
        <p:spPr/>
        <p:txBody>
          <a:bodyPr/>
          <a:lstStyle/>
          <a:p>
            <a:pPr eaLnBrk="1" hangingPunct="1"/>
            <a:r>
              <a:rPr lang="en-US" sz="2000" smtClean="0"/>
              <a:t>Arises from the root of the embryonic tongue (located on the back of tongue) and descends into the neck</a:t>
            </a:r>
          </a:p>
          <a:p>
            <a:pPr eaLnBrk="1" hangingPunct="1"/>
            <a:r>
              <a:rPr lang="en-US" sz="2000" smtClean="0"/>
              <a:t>Is wrapped around the anterior and lateral aspects of the trachea right below the larynx</a:t>
            </a:r>
          </a:p>
          <a:p>
            <a:pPr eaLnBrk="1" hangingPunct="1"/>
            <a:r>
              <a:rPr lang="en-US" sz="2000" smtClean="0"/>
              <a:t>Consists of two large lobes, one on each side of the trachea, connected by a narrow anterior isthmus</a:t>
            </a:r>
          </a:p>
        </p:txBody>
      </p:sp>
      <p:pic>
        <p:nvPicPr>
          <p:cNvPr id="10245" name="Picture 2"/>
          <p:cNvPicPr>
            <a:picLocks noChangeAspect="1" noChangeArrowheads="1"/>
          </p:cNvPicPr>
          <p:nvPr/>
        </p:nvPicPr>
        <p:blipFill>
          <a:blip r:embed="rId2" cstate="print"/>
          <a:srcRect/>
          <a:stretch>
            <a:fillRect/>
          </a:stretch>
        </p:blipFill>
        <p:spPr bwMode="auto">
          <a:xfrm>
            <a:off x="3429000" y="3657600"/>
            <a:ext cx="2581275" cy="2790825"/>
          </a:xfrm>
          <a:prstGeom prst="rect">
            <a:avLst/>
          </a:prstGeom>
          <a:noFill/>
          <a:ln w="9525">
            <a:noFill/>
            <a:miter lim="800000"/>
            <a:headEnd/>
            <a:tailEnd/>
          </a:ln>
        </p:spPr>
      </p:pic>
      <p:sp>
        <p:nvSpPr>
          <p:cNvPr id="9" name="Action Button: Home 8">
            <a:hlinkClick r:id="rId3" action="ppaction://hlinksldjump" highlightClick="1"/>
          </p:cNvPr>
          <p:cNvSpPr/>
          <p:nvPr/>
        </p:nvSpPr>
        <p:spPr>
          <a:xfrm>
            <a:off x="2286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End 9">
            <a:hlinkClick r:id="" action="ppaction://hlinkshowjump?jump=endshow" highlightClick="1"/>
          </p:cNvPr>
          <p:cNvSpPr/>
          <p:nvPr/>
        </p:nvSpPr>
        <p:spPr>
          <a:xfrm>
            <a:off x="1600200" y="6172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Action Button: Back or Previous 10">
            <a:hlinkClick r:id="" action="ppaction://hlinkshowjump?jump=previousslide" highlightClick="1"/>
          </p:cNvPr>
          <p:cNvSpPr/>
          <p:nvPr/>
        </p:nvSpPr>
        <p:spPr>
          <a:xfrm>
            <a:off x="8229600" y="6172200"/>
            <a:ext cx="6096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9" name="TextBox 11"/>
          <p:cNvSpPr txBox="1">
            <a:spLocks noChangeArrowheads="1"/>
          </p:cNvSpPr>
          <p:nvPr/>
        </p:nvSpPr>
        <p:spPr bwMode="auto">
          <a:xfrm>
            <a:off x="2971800" y="6400800"/>
            <a:ext cx="9144000" cy="246063"/>
          </a:xfrm>
          <a:prstGeom prst="rect">
            <a:avLst/>
          </a:prstGeom>
          <a:noFill/>
          <a:ln w="9525">
            <a:noFill/>
            <a:miter lim="800000"/>
            <a:headEnd/>
            <a:tailEnd/>
          </a:ln>
        </p:spPr>
        <p:txBody>
          <a:bodyPr>
            <a:spAutoFit/>
          </a:bodyPr>
          <a:lstStyle/>
          <a:p>
            <a:r>
              <a:rPr lang="en-US" sz="1000">
                <a:latin typeface="Lucida Sans Unicode" pitchFamily="34" charset="0"/>
              </a:rPr>
              <a:t>http://www.abc.net.au/health/library/img/thyroid_gland_diag.gif</a:t>
            </a:r>
          </a:p>
        </p:txBody>
      </p:sp>
      <p:sp>
        <p:nvSpPr>
          <p:cNvPr id="12" name="TextBox 11"/>
          <p:cNvSpPr txBox="1"/>
          <p:nvPr/>
        </p:nvSpPr>
        <p:spPr>
          <a:xfrm>
            <a:off x="304800" y="5715000"/>
            <a:ext cx="1192955" cy="246221"/>
          </a:xfrm>
          <a:prstGeom prst="rect">
            <a:avLst/>
          </a:prstGeom>
          <a:noFill/>
        </p:spPr>
        <p:txBody>
          <a:bodyPr wrap="none" rtlCol="0">
            <a:spAutoFit/>
          </a:bodyPr>
          <a:lstStyle/>
          <a:p>
            <a:r>
              <a:rPr lang="en-US" sz="1000" dirty="0" smtClean="0"/>
              <a:t>(Martini, F., 1992)</a:t>
            </a:r>
            <a:endParaRPr lang="en-US" sz="1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524000"/>
            <a:ext cx="8229600" cy="4525963"/>
          </a:xfrm>
        </p:spPr>
        <p:txBody>
          <a:bodyPr/>
          <a:lstStyle/>
          <a:p>
            <a:pPr>
              <a:buFont typeface="Wingdings 3" pitchFamily="18" charset="2"/>
              <a:buNone/>
            </a:pPr>
            <a:r>
              <a:rPr lang="en-US" sz="2800" b="1" dirty="0" smtClean="0"/>
              <a:t>Inflammation:</a:t>
            </a:r>
          </a:p>
          <a:p>
            <a:r>
              <a:rPr lang="en-US" sz="2200" dirty="0" smtClean="0"/>
              <a:t>Caused by Infection/Autoimmune response can result in Thyroiditis (</a:t>
            </a:r>
            <a:r>
              <a:rPr lang="en-US" sz="2200" dirty="0" err="1" smtClean="0"/>
              <a:t>Hashimotos</a:t>
            </a:r>
            <a:r>
              <a:rPr lang="en-US" sz="2200" dirty="0" smtClean="0"/>
              <a:t>-hypothyroidism)</a:t>
            </a:r>
          </a:p>
          <a:p>
            <a:r>
              <a:rPr lang="en-US" sz="2200" dirty="0" smtClean="0"/>
              <a:t>Hyperthyroidism (Graves disease)</a:t>
            </a:r>
          </a:p>
          <a:p>
            <a:pPr>
              <a:buFont typeface="Wingdings 3" pitchFamily="18" charset="2"/>
              <a:buNone/>
            </a:pPr>
            <a:r>
              <a:rPr lang="en-US" sz="2800" b="1" dirty="0" smtClean="0"/>
              <a:t>Genetics:</a:t>
            </a:r>
          </a:p>
          <a:p>
            <a:r>
              <a:rPr lang="en-US" sz="2200" dirty="0" smtClean="0"/>
              <a:t>Polymorphisms (multiple forms of gene expression with different phenotypes) are associated with variations in serum hormone levels appear to contribute to alterations in thyroid activity.</a:t>
            </a:r>
          </a:p>
          <a:p>
            <a:r>
              <a:rPr lang="en-US" sz="2200" dirty="0" smtClean="0"/>
              <a:t>Defect in immune systems response leads to alteration in thyroid function.</a:t>
            </a:r>
          </a:p>
          <a:p>
            <a:pPr>
              <a:buFont typeface="Wingdings 3" pitchFamily="18" charset="2"/>
              <a:buNone/>
            </a:pPr>
            <a:r>
              <a:rPr lang="en-US" sz="2400" dirty="0" smtClean="0"/>
              <a:t> </a:t>
            </a:r>
          </a:p>
        </p:txBody>
      </p:sp>
      <p:sp>
        <p:nvSpPr>
          <p:cNvPr id="3" name="Title 2"/>
          <p:cNvSpPr>
            <a:spLocks noGrp="1"/>
          </p:cNvSpPr>
          <p:nvPr>
            <p:ph type="title"/>
          </p:nvPr>
        </p:nvSpPr>
        <p:spPr/>
        <p:txBody>
          <a:bodyPr>
            <a:normAutofit fontScale="90000"/>
          </a:bodyPr>
          <a:lstStyle/>
          <a:p>
            <a:pPr algn="ctr">
              <a:defRPr/>
            </a:pPr>
            <a:r>
              <a:rPr lang="en-US" dirty="0" smtClean="0"/>
              <a:t>Alterations in Thyroid Function (Cont.)</a:t>
            </a:r>
            <a:endParaRPr lang="en-US" dirty="0"/>
          </a:p>
        </p:txBody>
      </p:sp>
      <p:sp>
        <p:nvSpPr>
          <p:cNvPr id="4" name="Action Button: Home 3">
            <a:hlinkClick r:id="rId2" action="ppaction://hlinksldjump" highlightClick="1"/>
          </p:cNvPr>
          <p:cNvSpPr/>
          <p:nvPr/>
        </p:nvSpPr>
        <p:spPr>
          <a:xfrm>
            <a:off x="152400" y="6096000"/>
            <a:ext cx="9144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Action Button: End 4">
            <a:hlinkClick r:id="" action="ppaction://hlinkshowjump?jump=endshow" highlightClick="1"/>
          </p:cNvPr>
          <p:cNvSpPr/>
          <p:nvPr/>
        </p:nvSpPr>
        <p:spPr>
          <a:xfrm>
            <a:off x="1371600" y="6096000"/>
            <a:ext cx="7620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Back or Previous 5">
            <a:hlinkClick r:id="" action="ppaction://hlinkshowjump?jump=previousslide" highlightClick="1"/>
          </p:cNvPr>
          <p:cNvSpPr/>
          <p:nvPr/>
        </p:nvSpPr>
        <p:spPr>
          <a:xfrm>
            <a:off x="8458200" y="6248400"/>
            <a:ext cx="6858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5" name="Picture 9" descr="C:\Documents and Settings\Trost\Local Settings\Temporary Internet Files\Content.IE5\EP3FCIYY\MCj02396690000[1].wmf"/>
          <p:cNvPicPr>
            <a:picLocks noChangeAspect="1" noChangeArrowheads="1"/>
          </p:cNvPicPr>
          <p:nvPr/>
        </p:nvPicPr>
        <p:blipFill>
          <a:blip r:embed="rId3" cstate="print"/>
          <a:srcRect/>
          <a:stretch>
            <a:fillRect/>
          </a:stretch>
        </p:blipFill>
        <p:spPr bwMode="auto">
          <a:xfrm>
            <a:off x="8001000" y="4114800"/>
            <a:ext cx="838200" cy="1431925"/>
          </a:xfrm>
          <a:prstGeom prst="rect">
            <a:avLst/>
          </a:prstGeom>
          <a:noFill/>
          <a:ln w="9525">
            <a:noFill/>
            <a:miter lim="800000"/>
            <a:headEnd/>
            <a:tailEnd/>
          </a:ln>
        </p:spPr>
      </p:pic>
      <p:sp>
        <p:nvSpPr>
          <p:cNvPr id="17416" name="TextBox 7"/>
          <p:cNvSpPr txBox="1">
            <a:spLocks noChangeArrowheads="1"/>
          </p:cNvSpPr>
          <p:nvPr/>
        </p:nvSpPr>
        <p:spPr bwMode="auto">
          <a:xfrm>
            <a:off x="8034338" y="5562600"/>
            <a:ext cx="1109662" cy="246063"/>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457200" y="5715000"/>
            <a:ext cx="1346844" cy="400110"/>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a:t>
            </a:r>
          </a:p>
          <a:p>
            <a:endParaRPr lang="en-US"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a:buFont typeface="Wingdings 3" pitchFamily="18" charset="2"/>
              <a:buNone/>
            </a:pPr>
            <a:r>
              <a:rPr lang="en-US" b="1" smtClean="0"/>
              <a:t>Stress Response: (Biological or environmental)</a:t>
            </a:r>
          </a:p>
          <a:p>
            <a:r>
              <a:rPr lang="en-US" sz="2400" smtClean="0"/>
              <a:t>TSH increases</a:t>
            </a:r>
          </a:p>
          <a:p>
            <a:r>
              <a:rPr lang="en-US" sz="2400" smtClean="0"/>
              <a:t>Corticosteroids are elevated during stress</a:t>
            </a:r>
          </a:p>
          <a:p>
            <a:r>
              <a:rPr lang="en-US" sz="2400" smtClean="0"/>
              <a:t>Elevated corticosteroids inhibit immune response</a:t>
            </a:r>
          </a:p>
          <a:p>
            <a:r>
              <a:rPr lang="en-US" sz="2400" smtClean="0"/>
              <a:t>Opportunity for infection occurs</a:t>
            </a:r>
          </a:p>
          <a:p>
            <a:r>
              <a:rPr lang="en-US" sz="2400" smtClean="0"/>
              <a:t>Defect in immune response leads to decreased or increased thyroid function ( the specific alteration depends on which thyroid antibodies are produced during altered immune response)</a:t>
            </a:r>
          </a:p>
          <a:p>
            <a:endParaRPr lang="en-US" sz="2400" smtClean="0"/>
          </a:p>
        </p:txBody>
      </p:sp>
      <p:sp>
        <p:nvSpPr>
          <p:cNvPr id="3" name="Title 2"/>
          <p:cNvSpPr>
            <a:spLocks noGrp="1"/>
          </p:cNvSpPr>
          <p:nvPr>
            <p:ph type="title"/>
          </p:nvPr>
        </p:nvSpPr>
        <p:spPr/>
        <p:txBody>
          <a:bodyPr>
            <a:normAutofit fontScale="90000"/>
          </a:bodyPr>
          <a:lstStyle/>
          <a:p>
            <a:pPr algn="ctr">
              <a:defRPr/>
            </a:pPr>
            <a:r>
              <a:rPr lang="en-US" dirty="0" smtClean="0"/>
              <a:t>Alterations in Thyroid Function (Cont.)</a:t>
            </a:r>
            <a:endParaRPr lang="en-US" dirty="0"/>
          </a:p>
        </p:txBody>
      </p:sp>
      <p:pic>
        <p:nvPicPr>
          <p:cNvPr id="18436" name="Picture 2" descr="C:\Documents and Settings\Trost\Local Settings\Temporary Internet Files\Content.IE5\7IX51L7E\MCj04375630000[1].wmf"/>
          <p:cNvPicPr>
            <a:picLocks noChangeAspect="1" noChangeArrowheads="1"/>
          </p:cNvPicPr>
          <p:nvPr/>
        </p:nvPicPr>
        <p:blipFill>
          <a:blip r:embed="rId2" cstate="print"/>
          <a:srcRect/>
          <a:stretch>
            <a:fillRect/>
          </a:stretch>
        </p:blipFill>
        <p:spPr bwMode="auto">
          <a:xfrm>
            <a:off x="4800600" y="5146675"/>
            <a:ext cx="1676400" cy="1711325"/>
          </a:xfrm>
          <a:prstGeom prst="rect">
            <a:avLst/>
          </a:prstGeom>
          <a:noFill/>
          <a:ln w="9525">
            <a:noFill/>
            <a:miter lim="800000"/>
            <a:headEnd/>
            <a:tailEnd/>
          </a:ln>
        </p:spPr>
      </p:pic>
      <p:sp>
        <p:nvSpPr>
          <p:cNvPr id="5" name="Action Button: Home 4">
            <a:hlinkClick r:id="rId3" action="ppaction://hlinksldjump" highlightClick="1"/>
          </p:cNvPr>
          <p:cNvSpPr/>
          <p:nvPr/>
        </p:nvSpPr>
        <p:spPr>
          <a:xfrm>
            <a:off x="228600" y="6096000"/>
            <a:ext cx="9144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End 5">
            <a:hlinkClick r:id="" action="ppaction://hlinkshowjump?jump=endshow" highlightClick="1"/>
          </p:cNvPr>
          <p:cNvSpPr/>
          <p:nvPr/>
        </p:nvSpPr>
        <p:spPr>
          <a:xfrm>
            <a:off x="1752600" y="6096000"/>
            <a:ext cx="9144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Back or Previous 6">
            <a:hlinkClick r:id="" action="ppaction://hlinkshowjump?jump=previousslide" highlightClick="1"/>
          </p:cNvPr>
          <p:cNvSpPr/>
          <p:nvPr/>
        </p:nvSpPr>
        <p:spPr>
          <a:xfrm>
            <a:off x="8382000" y="6019800"/>
            <a:ext cx="762000" cy="838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0" name="TextBox 7"/>
          <p:cNvSpPr txBox="1">
            <a:spLocks noChangeArrowheads="1"/>
          </p:cNvSpPr>
          <p:nvPr/>
        </p:nvSpPr>
        <p:spPr bwMode="auto">
          <a:xfrm>
            <a:off x="6400800" y="6553200"/>
            <a:ext cx="1109663" cy="246063"/>
          </a:xfrm>
          <a:prstGeom prst="rect">
            <a:avLst/>
          </a:prstGeom>
          <a:noFill/>
          <a:ln w="9525">
            <a:noFill/>
            <a:miter lim="800000"/>
            <a:headEnd/>
            <a:tailEnd/>
          </a:ln>
        </p:spPr>
        <p:txBody>
          <a:bodyPr wrap="none">
            <a:spAutoFit/>
          </a:bodyPr>
          <a:lstStyle/>
          <a:p>
            <a:r>
              <a:rPr lang="en-US" sz="1000"/>
              <a:t>Microsoft Clipart</a:t>
            </a:r>
          </a:p>
        </p:txBody>
      </p:sp>
      <p:sp>
        <p:nvSpPr>
          <p:cNvPr id="9" name="TextBox 8"/>
          <p:cNvSpPr txBox="1"/>
          <p:nvPr/>
        </p:nvSpPr>
        <p:spPr>
          <a:xfrm>
            <a:off x="381000" y="5715000"/>
            <a:ext cx="1346844" cy="523220"/>
          </a:xfrm>
          <a:prstGeom prst="rect">
            <a:avLst/>
          </a:prstGeom>
          <a:noFill/>
        </p:spPr>
        <p:txBody>
          <a:bodyPr wrap="none" rtlCol="0">
            <a:spAutoFit/>
          </a:bodyPr>
          <a:lstStyle/>
          <a:p>
            <a:pPr lvl="0"/>
            <a:r>
              <a:rPr lang="en-US" sz="1000" dirty="0">
                <a:solidFill>
                  <a:prstClr val="black"/>
                </a:solidFill>
              </a:rPr>
              <a:t>(</a:t>
            </a:r>
            <a:r>
              <a:rPr lang="en-US" sz="1000" dirty="0" err="1">
                <a:solidFill>
                  <a:prstClr val="black"/>
                </a:solidFill>
              </a:rPr>
              <a:t>Matfin</a:t>
            </a:r>
            <a:r>
              <a:rPr lang="en-US" sz="1000" dirty="0">
                <a:solidFill>
                  <a:prstClr val="black"/>
                </a:solidFill>
              </a:rPr>
              <a:t>, </a:t>
            </a:r>
            <a:r>
              <a:rPr lang="en-US" sz="1000" dirty="0" err="1">
                <a:solidFill>
                  <a:prstClr val="black"/>
                </a:solidFill>
              </a:rPr>
              <a:t>Porth</a:t>
            </a:r>
            <a:r>
              <a:rPr lang="en-US" sz="1000" dirty="0">
                <a:solidFill>
                  <a:prstClr val="black"/>
                </a:solidFill>
              </a:rPr>
              <a:t>, 2009)</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Mrs. Jones is a 44 year-old woman who came into the clinic with complaints of just not feeling well. As you interview her, she states that she is feeling tired lately and that she is cold and needs to wear an extra sweater even on nice days. She also complains that lately her monthly menstrual cycles have been very heavy, and she’s been constipated even though she has increased her daily fiber intake. Upon your initial exam, you take her vital signs and find that her temperature is 96.4F; pulse is 54 </a:t>
            </a:r>
            <a:r>
              <a:rPr lang="en-US" sz="2000" dirty="0" err="1" smtClean="0"/>
              <a:t>bpm</a:t>
            </a:r>
            <a:r>
              <a:rPr lang="en-US" sz="2000" dirty="0" smtClean="0"/>
              <a:t>; blood pressure is 90/54. She is 5’2” tall, and her weight today was 172 lb. You observe she has gained 15 lb. from her last exam about a year ago. Upon your objective observation, you notice that her skin is very dry and her hair seems much thinner since her exam last year. </a:t>
            </a:r>
            <a:endParaRPr lang="en-US" sz="2000" dirty="0"/>
          </a:p>
        </p:txBody>
      </p:sp>
      <p:sp>
        <p:nvSpPr>
          <p:cNvPr id="3" name="Title 2"/>
          <p:cNvSpPr>
            <a:spLocks noGrp="1"/>
          </p:cNvSpPr>
          <p:nvPr>
            <p:ph type="title"/>
          </p:nvPr>
        </p:nvSpPr>
        <p:spPr/>
        <p:txBody>
          <a:bodyPr/>
          <a:lstStyle/>
          <a:p>
            <a:pPr algn="ctr"/>
            <a:r>
              <a:rPr lang="en-US" dirty="0" smtClean="0"/>
              <a:t>Case Study</a:t>
            </a:r>
            <a:endParaRPr lang="en-US" dirty="0"/>
          </a:p>
        </p:txBody>
      </p:sp>
      <p:sp>
        <p:nvSpPr>
          <p:cNvPr id="4" name="Action Button: Home 3">
            <a:hlinkClick r:id="rId2" action="ppaction://hlinksldjump" highlightClick="1"/>
          </p:cNvPr>
          <p:cNvSpPr/>
          <p:nvPr/>
        </p:nvSpPr>
        <p:spPr>
          <a:xfrm>
            <a:off x="0" y="6172200"/>
            <a:ext cx="8382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End 4">
            <a:hlinkClick r:id="" action="ppaction://hlinkshowjump?jump=endshow" highlightClick="1"/>
          </p:cNvPr>
          <p:cNvSpPr/>
          <p:nvPr/>
        </p:nvSpPr>
        <p:spPr>
          <a:xfrm>
            <a:off x="1066800" y="6172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8305800" y="6172200"/>
            <a:ext cx="6858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1033462"/>
          </a:xfrm>
        </p:spPr>
        <p:txBody>
          <a:bodyPr/>
          <a:lstStyle/>
          <a:p>
            <a:r>
              <a:rPr lang="en-US" dirty="0" smtClean="0"/>
              <a:t>What diagnosis would you attribute to Mrs. Jones’s signs and symptoms?</a:t>
            </a:r>
            <a:endParaRPr lang="en-US" dirty="0"/>
          </a:p>
        </p:txBody>
      </p:sp>
      <p:sp>
        <p:nvSpPr>
          <p:cNvPr id="3" name="Title 2"/>
          <p:cNvSpPr>
            <a:spLocks noGrp="1"/>
          </p:cNvSpPr>
          <p:nvPr>
            <p:ph type="title"/>
          </p:nvPr>
        </p:nvSpPr>
        <p:spPr/>
        <p:txBody>
          <a:bodyPr/>
          <a:lstStyle/>
          <a:p>
            <a:pPr algn="ctr"/>
            <a:r>
              <a:rPr lang="en-US" dirty="0" smtClean="0"/>
              <a:t>Case Study (cont.)</a:t>
            </a:r>
            <a:endParaRPr lang="en-US" dirty="0"/>
          </a:p>
        </p:txBody>
      </p:sp>
      <p:sp>
        <p:nvSpPr>
          <p:cNvPr id="9" name="Rectangle 8"/>
          <p:cNvSpPr/>
          <p:nvPr/>
        </p:nvSpPr>
        <p:spPr>
          <a:xfrm>
            <a:off x="685800" y="2590800"/>
            <a:ext cx="33528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p:txBody>
      </p:sp>
      <p:sp>
        <p:nvSpPr>
          <p:cNvPr id="5" name="Rectangle 4"/>
          <p:cNvSpPr/>
          <p:nvPr/>
        </p:nvSpPr>
        <p:spPr>
          <a:xfrm>
            <a:off x="685800" y="2590800"/>
            <a:ext cx="3352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Hyperthyroidism</a:t>
            </a:r>
            <a:endParaRPr lang="en-US" dirty="0"/>
          </a:p>
        </p:txBody>
      </p:sp>
      <p:sp>
        <p:nvSpPr>
          <p:cNvPr id="10" name="Rectangle 9"/>
          <p:cNvSpPr/>
          <p:nvPr/>
        </p:nvSpPr>
        <p:spPr>
          <a:xfrm>
            <a:off x="4648200" y="2590800"/>
            <a:ext cx="33528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p:txBody>
      </p:sp>
      <p:sp>
        <p:nvSpPr>
          <p:cNvPr id="4" name="Rectangle 3"/>
          <p:cNvSpPr/>
          <p:nvPr/>
        </p:nvSpPr>
        <p:spPr>
          <a:xfrm>
            <a:off x="4648200" y="2590800"/>
            <a:ext cx="3352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Vitamin D</a:t>
            </a:r>
          </a:p>
          <a:p>
            <a:pPr algn="ctr" fontAlgn="auto">
              <a:spcBef>
                <a:spcPts val="0"/>
              </a:spcBef>
              <a:spcAft>
                <a:spcPts val="0"/>
              </a:spcAft>
              <a:defRPr/>
            </a:pPr>
            <a:r>
              <a:rPr lang="en-US" dirty="0" smtClean="0"/>
              <a:t>deficiency</a:t>
            </a:r>
            <a:endParaRPr lang="en-US" dirty="0"/>
          </a:p>
        </p:txBody>
      </p:sp>
      <p:sp>
        <p:nvSpPr>
          <p:cNvPr id="11" name="Rectangle 10"/>
          <p:cNvSpPr/>
          <p:nvPr/>
        </p:nvSpPr>
        <p:spPr>
          <a:xfrm>
            <a:off x="4648200" y="4572000"/>
            <a:ext cx="33528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endParaRPr lang="en-US" sz="1200" dirty="0" smtClean="0">
              <a:solidFill>
                <a:schemeClr val="tx1"/>
              </a:solidFill>
            </a:endParaRPr>
          </a:p>
        </p:txBody>
      </p:sp>
      <p:sp>
        <p:nvSpPr>
          <p:cNvPr id="7" name="Rectangle 6"/>
          <p:cNvSpPr/>
          <p:nvPr/>
        </p:nvSpPr>
        <p:spPr>
          <a:xfrm>
            <a:off x="4648200" y="4572000"/>
            <a:ext cx="3352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Seasonal allergies</a:t>
            </a:r>
            <a:endParaRPr lang="en-US" dirty="0"/>
          </a:p>
        </p:txBody>
      </p:sp>
      <p:sp>
        <p:nvSpPr>
          <p:cNvPr id="12" name="Explosion 2 11"/>
          <p:cNvSpPr/>
          <p:nvPr/>
        </p:nvSpPr>
        <p:spPr>
          <a:xfrm>
            <a:off x="685800" y="4572000"/>
            <a:ext cx="3276600" cy="13716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Correct!!!</a:t>
            </a:r>
            <a:endParaRPr lang="en-US" dirty="0"/>
          </a:p>
        </p:txBody>
      </p:sp>
      <p:sp>
        <p:nvSpPr>
          <p:cNvPr id="6" name="Rectangle 5"/>
          <p:cNvSpPr/>
          <p:nvPr/>
        </p:nvSpPr>
        <p:spPr>
          <a:xfrm>
            <a:off x="685800" y="4572000"/>
            <a:ext cx="3352800" cy="1371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Hypothyroidism</a:t>
            </a:r>
            <a:endParaRPr lang="en-US" dirty="0"/>
          </a:p>
        </p:txBody>
      </p:sp>
      <p:sp>
        <p:nvSpPr>
          <p:cNvPr id="13" name="Action Button: Home 12">
            <a:hlinkClick r:id="rId2" action="ppaction://hlinksldjump" highlightClick="1"/>
          </p:cNvPr>
          <p:cNvSpPr/>
          <p:nvPr/>
        </p:nvSpPr>
        <p:spPr>
          <a:xfrm>
            <a:off x="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End 13">
            <a:hlinkClick r:id="" action="ppaction://hlinkshowjump?jump=endshow" highlightClick="1"/>
          </p:cNvPr>
          <p:cNvSpPr/>
          <p:nvPr/>
        </p:nvSpPr>
        <p:spPr>
          <a:xfrm>
            <a:off x="1143000" y="6096000"/>
            <a:ext cx="838200" cy="762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7924800" y="6096000"/>
            <a:ext cx="8382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25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250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par>
                          <p:cTn id="23" fill="hold">
                            <p:stCondLst>
                              <p:cond delay="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anim calcmode="lin" valueType="num">
                                      <p:cBhvr>
                                        <p:cTn id="2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2"/>
                                        </p:tgtEl>
                                      </p:cBhvr>
                                    </p:animEffec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grpId="0" nodeType="afterEffect">
                                  <p:stCondLst>
                                    <p:cond delay="250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5" grpId="0" animBg="1"/>
      <p:bldP spid="5" grpId="1" animBg="1"/>
      <p:bldP spid="4" grpId="0" animBg="1"/>
      <p:bldP spid="4" grpId="1" animBg="1"/>
      <p:bldP spid="7" grpId="0" animBg="1"/>
      <p:bldP spid="7" grpId="1" animBg="1"/>
      <p:bldP spid="12"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5800" y="4343400"/>
            <a:ext cx="35052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p>
          <a:p>
            <a:pPr algn="ctr" fontAlgn="auto">
              <a:spcBef>
                <a:spcPts val="0"/>
              </a:spcBef>
              <a:spcAft>
                <a:spcPts val="0"/>
              </a:spcAft>
              <a:buFont typeface="Arial" pitchFamily="34" charset="0"/>
              <a:buChar char="•"/>
              <a:defRPr/>
            </a:pPr>
            <a:r>
              <a:rPr lang="en-US" sz="1200" dirty="0" smtClean="0">
                <a:solidFill>
                  <a:schemeClr val="tx1"/>
                </a:solidFill>
              </a:rPr>
              <a:t>This a thyroid antagonist, it interferes with the thyroid’s ability to concentrate iodide ions and causes hypothyroidism</a:t>
            </a:r>
          </a:p>
        </p:txBody>
      </p:sp>
      <p:sp>
        <p:nvSpPr>
          <p:cNvPr id="2" name="Content Placeholder 1"/>
          <p:cNvSpPr>
            <a:spLocks noGrp="1"/>
          </p:cNvSpPr>
          <p:nvPr>
            <p:ph idx="1"/>
          </p:nvPr>
        </p:nvSpPr>
        <p:spPr>
          <a:xfrm>
            <a:off x="457200" y="1143000"/>
            <a:ext cx="8229600" cy="1033462"/>
          </a:xfrm>
        </p:spPr>
        <p:txBody>
          <a:bodyPr/>
          <a:lstStyle/>
          <a:p>
            <a:r>
              <a:rPr lang="en-US" dirty="0" smtClean="0"/>
              <a:t>Now that you know Mrs. Jones has an underactive thyroid gland (hypothyroidism), how will you treat her?</a:t>
            </a:r>
            <a:endParaRPr lang="en-US" dirty="0"/>
          </a:p>
        </p:txBody>
      </p:sp>
      <p:sp>
        <p:nvSpPr>
          <p:cNvPr id="3" name="Title 2"/>
          <p:cNvSpPr>
            <a:spLocks noGrp="1"/>
          </p:cNvSpPr>
          <p:nvPr>
            <p:ph type="title"/>
          </p:nvPr>
        </p:nvSpPr>
        <p:spPr/>
        <p:txBody>
          <a:bodyPr/>
          <a:lstStyle/>
          <a:p>
            <a:pPr algn="ctr"/>
            <a:r>
              <a:rPr lang="en-US" dirty="0" smtClean="0"/>
              <a:t>Case Study (cont.)</a:t>
            </a:r>
            <a:endParaRPr lang="en-US" dirty="0"/>
          </a:p>
        </p:txBody>
      </p:sp>
      <p:sp>
        <p:nvSpPr>
          <p:cNvPr id="9" name="Rectangle 8"/>
          <p:cNvSpPr/>
          <p:nvPr/>
        </p:nvSpPr>
        <p:spPr>
          <a:xfrm>
            <a:off x="685800" y="2438400"/>
            <a:ext cx="35052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p>
          <a:p>
            <a:pPr algn="ctr" fontAlgn="auto">
              <a:spcBef>
                <a:spcPts val="0"/>
              </a:spcBef>
              <a:spcAft>
                <a:spcPts val="0"/>
              </a:spcAft>
              <a:buFont typeface="Arial" pitchFamily="34" charset="0"/>
              <a:buChar char="•"/>
              <a:defRPr/>
            </a:pPr>
            <a:r>
              <a:rPr lang="en-US" sz="1200" dirty="0" smtClean="0">
                <a:solidFill>
                  <a:schemeClr val="tx1"/>
                </a:solidFill>
              </a:rPr>
              <a:t>Thyroid replacement hormones will increase metabolism and therefore create energy through an increase in protein synthesis</a:t>
            </a:r>
          </a:p>
        </p:txBody>
      </p:sp>
      <p:sp>
        <p:nvSpPr>
          <p:cNvPr id="5" name="Rectangle 4"/>
          <p:cNvSpPr/>
          <p:nvPr/>
        </p:nvSpPr>
        <p:spPr>
          <a:xfrm>
            <a:off x="685800" y="2438400"/>
            <a:ext cx="35052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Give her </a:t>
            </a:r>
            <a:r>
              <a:rPr lang="en-US" dirty="0" err="1" smtClean="0"/>
              <a:t>levothyroxine</a:t>
            </a:r>
            <a:endParaRPr lang="en-US" dirty="0"/>
          </a:p>
        </p:txBody>
      </p:sp>
      <p:sp>
        <p:nvSpPr>
          <p:cNvPr id="10" name="Rectangle 9"/>
          <p:cNvSpPr/>
          <p:nvPr/>
        </p:nvSpPr>
        <p:spPr>
          <a:xfrm>
            <a:off x="4648200" y="2438400"/>
            <a:ext cx="35052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p>
          <a:p>
            <a:pPr algn="ctr" fontAlgn="auto">
              <a:spcBef>
                <a:spcPts val="0"/>
              </a:spcBef>
              <a:spcAft>
                <a:spcPts val="0"/>
              </a:spcAft>
              <a:buFont typeface="Arial" pitchFamily="34" charset="0"/>
              <a:buChar char="•"/>
              <a:defRPr/>
            </a:pPr>
            <a:r>
              <a:rPr lang="en-US" sz="1200" dirty="0" smtClean="0">
                <a:solidFill>
                  <a:schemeClr val="tx1"/>
                </a:solidFill>
              </a:rPr>
              <a:t>This is an anti-thyroid medication and will destroy thyroid tissues by shrinking the thyroid gland causing increased hypothyroidism</a:t>
            </a:r>
          </a:p>
        </p:txBody>
      </p:sp>
      <p:sp>
        <p:nvSpPr>
          <p:cNvPr id="4" name="Rectangle 3"/>
          <p:cNvSpPr/>
          <p:nvPr/>
        </p:nvSpPr>
        <p:spPr>
          <a:xfrm>
            <a:off x="4648200" y="2438400"/>
            <a:ext cx="35052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Give her radioactive iodine</a:t>
            </a:r>
            <a:endParaRPr lang="en-US" dirty="0"/>
          </a:p>
        </p:txBody>
      </p:sp>
      <p:sp>
        <p:nvSpPr>
          <p:cNvPr id="11" name="Rectangle 10"/>
          <p:cNvSpPr/>
          <p:nvPr/>
        </p:nvSpPr>
        <p:spPr>
          <a:xfrm>
            <a:off x="4648200" y="4343400"/>
            <a:ext cx="35052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p>
          <a:p>
            <a:pPr algn="ctr" fontAlgn="auto">
              <a:spcBef>
                <a:spcPts val="0"/>
              </a:spcBef>
              <a:spcAft>
                <a:spcPts val="0"/>
              </a:spcAft>
              <a:buFont typeface="Arial" pitchFamily="34" charset="0"/>
              <a:buChar char="•"/>
              <a:defRPr/>
            </a:pPr>
            <a:r>
              <a:rPr lang="en-US" sz="1200" dirty="0" smtClean="0">
                <a:solidFill>
                  <a:schemeClr val="tx1"/>
                </a:solidFill>
              </a:rPr>
              <a:t>Although constipation is a symptom of hypothyroidism and Metamucil and exercise can help, Mrs. Jones is suffering from hypothyroidism and needs replacement therapy</a:t>
            </a:r>
          </a:p>
        </p:txBody>
      </p:sp>
      <p:sp>
        <p:nvSpPr>
          <p:cNvPr id="7" name="Rectangle 6"/>
          <p:cNvSpPr/>
          <p:nvPr/>
        </p:nvSpPr>
        <p:spPr>
          <a:xfrm>
            <a:off x="4648200" y="4343400"/>
            <a:ext cx="3505200" cy="1752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Send her home with Metamucil and tell her to increase exercise</a:t>
            </a:r>
            <a:endParaRPr lang="en-US" dirty="0"/>
          </a:p>
        </p:txBody>
      </p:sp>
      <p:sp>
        <p:nvSpPr>
          <p:cNvPr id="6" name="Rectangle 5"/>
          <p:cNvSpPr/>
          <p:nvPr/>
        </p:nvSpPr>
        <p:spPr>
          <a:xfrm>
            <a:off x="685800" y="4343400"/>
            <a:ext cx="3505200" cy="17526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Give her </a:t>
            </a:r>
            <a:r>
              <a:rPr lang="en-US" dirty="0" err="1" smtClean="0"/>
              <a:t>propranolol</a:t>
            </a:r>
            <a:endParaRPr lang="en-US" dirty="0"/>
          </a:p>
        </p:txBody>
      </p:sp>
      <p:sp>
        <p:nvSpPr>
          <p:cNvPr id="12" name="Action Button: Home 11">
            <a:hlinkClick r:id="rId2" action="ppaction://hlinksldjump" highlightClick="1"/>
          </p:cNvPr>
          <p:cNvSpPr/>
          <p:nvPr/>
        </p:nvSpPr>
        <p:spPr>
          <a:xfrm>
            <a:off x="0" y="6248400"/>
            <a:ext cx="7620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End 13">
            <a:hlinkClick r:id="" action="ppaction://hlinkshowjump?jump=endshow" highlightClick="1"/>
          </p:cNvPr>
          <p:cNvSpPr/>
          <p:nvPr/>
        </p:nvSpPr>
        <p:spPr>
          <a:xfrm>
            <a:off x="990600" y="6248400"/>
            <a:ext cx="685800" cy="6096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382000" y="6248400"/>
            <a:ext cx="7620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50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500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500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500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5" grpId="0" animBg="1"/>
      <p:bldP spid="5" grpId="1" animBg="1"/>
      <p:bldP spid="4" grpId="0" animBg="1"/>
      <p:bldP spid="4" grpId="1" animBg="1"/>
      <p:bldP spid="7" grpId="0" animBg="1"/>
      <p:bldP spid="7" grpId="1" animBg="1"/>
      <p:bldP spid="6" grpId="0" animBg="1"/>
      <p:bldP spid="6"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1033462"/>
          </a:xfrm>
        </p:spPr>
        <p:txBody>
          <a:bodyPr/>
          <a:lstStyle/>
          <a:p>
            <a:r>
              <a:rPr lang="en-US" dirty="0" smtClean="0"/>
              <a:t>Hypothyroidism is an overactive thyroid.</a:t>
            </a:r>
            <a:endParaRPr lang="en-US" dirty="0"/>
          </a:p>
        </p:txBody>
      </p:sp>
      <p:sp>
        <p:nvSpPr>
          <p:cNvPr id="3" name="Title 2"/>
          <p:cNvSpPr>
            <a:spLocks noGrp="1"/>
          </p:cNvSpPr>
          <p:nvPr>
            <p:ph type="title"/>
          </p:nvPr>
        </p:nvSpPr>
        <p:spPr/>
        <p:txBody>
          <a:bodyPr/>
          <a:lstStyle/>
          <a:p>
            <a:pPr algn="ctr"/>
            <a:r>
              <a:rPr lang="en-US" dirty="0" smtClean="0"/>
              <a:t>Case Study (cont.)</a:t>
            </a:r>
            <a:endParaRPr lang="en-US" dirty="0"/>
          </a:p>
        </p:txBody>
      </p:sp>
      <p:sp>
        <p:nvSpPr>
          <p:cNvPr id="13" name="Rectangle 12"/>
          <p:cNvSpPr/>
          <p:nvPr/>
        </p:nvSpPr>
        <p:spPr>
          <a:xfrm>
            <a:off x="533400" y="2895600"/>
            <a:ext cx="35052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Incorrect</a:t>
            </a:r>
          </a:p>
          <a:p>
            <a:pPr algn="ctr" fontAlgn="auto">
              <a:spcBef>
                <a:spcPts val="0"/>
              </a:spcBef>
              <a:spcAft>
                <a:spcPts val="0"/>
              </a:spcAft>
              <a:buFont typeface="Arial" pitchFamily="34" charset="0"/>
              <a:buChar char="•"/>
              <a:defRPr/>
            </a:pPr>
            <a:r>
              <a:rPr lang="en-US" sz="1600" dirty="0" smtClean="0">
                <a:solidFill>
                  <a:schemeClr val="tx1"/>
                </a:solidFill>
              </a:rPr>
              <a:t>Hyperthyroidism causes increased metabolic processes (overactive thyroid)</a:t>
            </a:r>
            <a:endParaRPr lang="en-US" sz="1200" dirty="0" smtClean="0">
              <a:solidFill>
                <a:schemeClr val="tx1"/>
              </a:solidFill>
            </a:endParaRPr>
          </a:p>
        </p:txBody>
      </p:sp>
      <p:sp>
        <p:nvSpPr>
          <p:cNvPr id="14" name="Explosion 2 13"/>
          <p:cNvSpPr/>
          <p:nvPr/>
        </p:nvSpPr>
        <p:spPr>
          <a:xfrm>
            <a:off x="4648200" y="2514600"/>
            <a:ext cx="4343400" cy="220980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fontAlgn="auto">
              <a:spcBef>
                <a:spcPts val="0"/>
              </a:spcBef>
              <a:spcAft>
                <a:spcPts val="0"/>
              </a:spcAft>
              <a:buFont typeface="Arial" pitchFamily="34" charset="0"/>
              <a:buChar char="•"/>
              <a:defRPr/>
            </a:pPr>
            <a:endParaRPr lang="en-US" dirty="0" smtClean="0">
              <a:solidFill>
                <a:schemeClr val="tx1"/>
              </a:solidFill>
            </a:endParaRPr>
          </a:p>
          <a:p>
            <a:pPr algn="ctr" fontAlgn="auto">
              <a:spcBef>
                <a:spcPts val="0"/>
              </a:spcBef>
              <a:spcAft>
                <a:spcPts val="0"/>
              </a:spcAft>
              <a:buFont typeface="Arial" pitchFamily="34" charset="0"/>
              <a:buChar char="•"/>
              <a:defRPr/>
            </a:pPr>
            <a:r>
              <a:rPr lang="en-US" dirty="0" smtClean="0">
                <a:solidFill>
                  <a:schemeClr val="bg1"/>
                </a:solidFill>
              </a:rPr>
              <a:t>Correct</a:t>
            </a:r>
            <a:endParaRPr lang="en-US" dirty="0">
              <a:solidFill>
                <a:schemeClr val="bg1"/>
              </a:solidFill>
            </a:endParaRPr>
          </a:p>
          <a:p>
            <a:pPr algn="ctr" fontAlgn="auto">
              <a:spcBef>
                <a:spcPts val="0"/>
              </a:spcBef>
              <a:spcAft>
                <a:spcPts val="0"/>
              </a:spcAft>
              <a:buFont typeface="Arial" pitchFamily="34" charset="0"/>
              <a:buChar char="•"/>
              <a:defRPr/>
            </a:pPr>
            <a:r>
              <a:rPr lang="en-US" dirty="0">
                <a:solidFill>
                  <a:schemeClr val="bg1"/>
                </a:solidFill>
              </a:rPr>
              <a:t>Hypothyroidism causes decreased metabolic processes</a:t>
            </a:r>
          </a:p>
          <a:p>
            <a:pPr algn="ctr"/>
            <a:endParaRPr lang="en-US" dirty="0"/>
          </a:p>
        </p:txBody>
      </p:sp>
      <p:sp>
        <p:nvSpPr>
          <p:cNvPr id="6" name="Rectangle 5"/>
          <p:cNvSpPr/>
          <p:nvPr/>
        </p:nvSpPr>
        <p:spPr>
          <a:xfrm>
            <a:off x="152400" y="2514600"/>
            <a:ext cx="4267200" cy="22098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True</a:t>
            </a:r>
            <a:endParaRPr lang="en-US" dirty="0"/>
          </a:p>
        </p:txBody>
      </p:sp>
      <p:sp>
        <p:nvSpPr>
          <p:cNvPr id="5" name="Rectangle 4"/>
          <p:cNvSpPr/>
          <p:nvPr/>
        </p:nvSpPr>
        <p:spPr>
          <a:xfrm>
            <a:off x="4648200" y="2514600"/>
            <a:ext cx="4343400" cy="22098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False</a:t>
            </a:r>
            <a:endParaRPr lang="en-US" dirty="0"/>
          </a:p>
        </p:txBody>
      </p:sp>
      <p:sp>
        <p:nvSpPr>
          <p:cNvPr id="8" name="Action Button: Home 7">
            <a:hlinkClick r:id="rId2" action="ppaction://hlinksldjump" highlightClick="1"/>
          </p:cNvPr>
          <p:cNvSpPr/>
          <p:nvPr/>
        </p:nvSpPr>
        <p:spPr>
          <a:xfrm>
            <a:off x="0" y="60198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End 8">
            <a:hlinkClick r:id="" action="ppaction://hlinkshowjump?jump=endshow" highlightClick="1"/>
          </p:cNvPr>
          <p:cNvSpPr/>
          <p:nvPr/>
        </p:nvSpPr>
        <p:spPr>
          <a:xfrm>
            <a:off x="1219200" y="6019800"/>
            <a:ext cx="838200" cy="838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8153400" y="6096000"/>
            <a:ext cx="762000" cy="76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4"/>
                                        </p:tgtEl>
                                        <p:attrNameLst>
                                          <p:attrName>ppt_y</p:attrName>
                                        </p:attrNameLst>
                                      </p:cBhvr>
                                      <p:tavLst>
                                        <p:tav tm="0">
                                          <p:val>
                                            <p:strVal val="#ppt_y"/>
                                          </p:val>
                                        </p:tav>
                                        <p:tav tm="100000">
                                          <p:val>
                                            <p:strVal val="#ppt_y"/>
                                          </p:val>
                                        </p:tav>
                                      </p:tavLst>
                                    </p:anim>
                                    <p:anim calcmode="lin" valueType="num">
                                      <p:cBhvr>
                                        <p:cTn id="1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4"/>
                                        </p:tgtEl>
                                      </p:cBhvr>
                                    </p:animEffec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1" nodeType="afterEffect">
                                  <p:stCondLst>
                                    <p:cond delay="500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4" grpId="0" animBg="1"/>
      <p:bldP spid="6" grpId="0" animBg="1"/>
      <p:bldP spid="6" grpId="1"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1033462"/>
          </a:xfrm>
        </p:spPr>
        <p:txBody>
          <a:bodyPr/>
          <a:lstStyle/>
          <a:p>
            <a:r>
              <a:rPr lang="en-US" dirty="0" smtClean="0"/>
              <a:t>Now that Mrs. Jones is on </a:t>
            </a:r>
            <a:r>
              <a:rPr lang="en-US" dirty="0" err="1" smtClean="0"/>
              <a:t>levothyroxine</a:t>
            </a:r>
            <a:r>
              <a:rPr lang="en-US" dirty="0" smtClean="0"/>
              <a:t> (thyroid replacement medication), how will you manage her care? </a:t>
            </a:r>
            <a:r>
              <a:rPr lang="en-US" sz="1800" dirty="0" smtClean="0"/>
              <a:t>(pick all answers that apply)</a:t>
            </a:r>
            <a:endParaRPr lang="en-US" dirty="0"/>
          </a:p>
        </p:txBody>
      </p:sp>
      <p:sp>
        <p:nvSpPr>
          <p:cNvPr id="3" name="Title 2"/>
          <p:cNvSpPr>
            <a:spLocks noGrp="1"/>
          </p:cNvSpPr>
          <p:nvPr>
            <p:ph type="title"/>
          </p:nvPr>
        </p:nvSpPr>
        <p:spPr/>
        <p:txBody>
          <a:bodyPr/>
          <a:lstStyle/>
          <a:p>
            <a:pPr algn="ctr"/>
            <a:r>
              <a:rPr lang="en-US" dirty="0" smtClean="0"/>
              <a:t>Case Study (cont.)</a:t>
            </a:r>
            <a:endParaRPr lang="en-US" dirty="0"/>
          </a:p>
        </p:txBody>
      </p:sp>
      <p:sp>
        <p:nvSpPr>
          <p:cNvPr id="8" name="Rectangle 7"/>
          <p:cNvSpPr/>
          <p:nvPr/>
        </p:nvSpPr>
        <p:spPr>
          <a:xfrm>
            <a:off x="609600" y="2438400"/>
            <a:ext cx="35052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p>
          <a:p>
            <a:pPr algn="ctr" fontAlgn="auto">
              <a:spcBef>
                <a:spcPts val="0"/>
              </a:spcBef>
              <a:spcAft>
                <a:spcPts val="0"/>
              </a:spcAft>
              <a:buFont typeface="Arial" pitchFamily="34" charset="0"/>
              <a:buChar char="•"/>
              <a:defRPr/>
            </a:pPr>
            <a:r>
              <a:rPr lang="en-US" sz="1600" dirty="0" smtClean="0">
                <a:solidFill>
                  <a:schemeClr val="tx1"/>
                </a:solidFill>
              </a:rPr>
              <a:t>Balanced nutrition will help Mrs. Jones maintain a healthy weight</a:t>
            </a:r>
          </a:p>
          <a:p>
            <a:pPr algn="ctr" fontAlgn="auto">
              <a:spcBef>
                <a:spcPts val="0"/>
              </a:spcBef>
              <a:spcAft>
                <a:spcPts val="0"/>
              </a:spcAft>
              <a:buFont typeface="Arial" pitchFamily="34" charset="0"/>
              <a:buChar char="•"/>
              <a:defRPr/>
            </a:pPr>
            <a:r>
              <a:rPr lang="en-US" sz="1600" dirty="0" smtClean="0">
                <a:solidFill>
                  <a:schemeClr val="tx1"/>
                </a:solidFill>
              </a:rPr>
              <a:t>Minimize green leafy vegetables</a:t>
            </a:r>
          </a:p>
        </p:txBody>
      </p:sp>
      <p:sp>
        <p:nvSpPr>
          <p:cNvPr id="9" name="Rectangle 8"/>
          <p:cNvSpPr/>
          <p:nvPr/>
        </p:nvSpPr>
        <p:spPr>
          <a:xfrm>
            <a:off x="4648200" y="2438400"/>
            <a:ext cx="35052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p>
          <a:p>
            <a:pPr algn="ctr" fontAlgn="auto">
              <a:spcBef>
                <a:spcPts val="0"/>
              </a:spcBef>
              <a:spcAft>
                <a:spcPts val="0"/>
              </a:spcAft>
              <a:buFont typeface="Arial" pitchFamily="34" charset="0"/>
              <a:buChar char="•"/>
              <a:defRPr/>
            </a:pPr>
            <a:r>
              <a:rPr lang="en-US" sz="1600" dirty="0" smtClean="0">
                <a:solidFill>
                  <a:schemeClr val="tx1"/>
                </a:solidFill>
              </a:rPr>
              <a:t>Thyroid replacement medication will increase Mrs. Jones’ metabolic rate and will create increased energy and protein synthesis</a:t>
            </a:r>
            <a:endParaRPr lang="en-US" sz="1200" dirty="0" smtClean="0">
              <a:solidFill>
                <a:schemeClr val="tx1"/>
              </a:solidFill>
            </a:endParaRPr>
          </a:p>
        </p:txBody>
      </p:sp>
      <p:sp>
        <p:nvSpPr>
          <p:cNvPr id="10" name="Rectangle 9"/>
          <p:cNvSpPr/>
          <p:nvPr/>
        </p:nvSpPr>
        <p:spPr>
          <a:xfrm>
            <a:off x="609600" y="4343400"/>
            <a:ext cx="35052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p>
          <a:p>
            <a:pPr algn="ctr" fontAlgn="auto">
              <a:spcBef>
                <a:spcPts val="0"/>
              </a:spcBef>
              <a:spcAft>
                <a:spcPts val="0"/>
              </a:spcAft>
              <a:buFont typeface="Arial" pitchFamily="34" charset="0"/>
              <a:buChar char="•"/>
              <a:defRPr/>
            </a:pPr>
            <a:r>
              <a:rPr lang="en-US" sz="1600" dirty="0" smtClean="0">
                <a:solidFill>
                  <a:schemeClr val="tx1"/>
                </a:solidFill>
              </a:rPr>
              <a:t>Mrs. Jones must have TSH levels monitored for medication dose regulation to keep her metabolic rate at an optimum level</a:t>
            </a:r>
            <a:endParaRPr lang="en-US" sz="1200" dirty="0" smtClean="0">
              <a:solidFill>
                <a:schemeClr val="tx1"/>
              </a:solidFill>
            </a:endParaRPr>
          </a:p>
        </p:txBody>
      </p:sp>
      <p:sp>
        <p:nvSpPr>
          <p:cNvPr id="11" name="Rectangle 10"/>
          <p:cNvSpPr/>
          <p:nvPr/>
        </p:nvSpPr>
        <p:spPr>
          <a:xfrm>
            <a:off x="4648200" y="4343400"/>
            <a:ext cx="35052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1600" dirty="0" smtClean="0">
                <a:solidFill>
                  <a:schemeClr val="tx1"/>
                </a:solidFill>
              </a:rPr>
              <a:t>Correct</a:t>
            </a:r>
          </a:p>
          <a:p>
            <a:pPr algn="ctr" fontAlgn="auto">
              <a:spcBef>
                <a:spcPts val="0"/>
              </a:spcBef>
              <a:spcAft>
                <a:spcPts val="0"/>
              </a:spcAft>
              <a:buFont typeface="Arial" pitchFamily="34" charset="0"/>
              <a:buChar char="•"/>
              <a:defRPr/>
            </a:pPr>
            <a:r>
              <a:rPr lang="en-US" sz="1600" dirty="0" smtClean="0">
                <a:solidFill>
                  <a:schemeClr val="tx1"/>
                </a:solidFill>
              </a:rPr>
              <a:t>To monitor Mrs. Jones’ ongoing health and wellness</a:t>
            </a:r>
            <a:endParaRPr lang="en-US" sz="1200" dirty="0" smtClean="0">
              <a:solidFill>
                <a:schemeClr val="tx1"/>
              </a:solidFill>
            </a:endParaRPr>
          </a:p>
        </p:txBody>
      </p:sp>
      <p:sp>
        <p:nvSpPr>
          <p:cNvPr id="12" name="Rectangle 11"/>
          <p:cNvSpPr/>
          <p:nvPr/>
        </p:nvSpPr>
        <p:spPr>
          <a:xfrm>
            <a:off x="609600" y="2438400"/>
            <a:ext cx="35052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Proper balance of nutrients</a:t>
            </a:r>
            <a:endParaRPr lang="en-US" dirty="0"/>
          </a:p>
        </p:txBody>
      </p:sp>
      <p:sp>
        <p:nvSpPr>
          <p:cNvPr id="15" name="Rectangle 14"/>
          <p:cNvSpPr/>
          <p:nvPr/>
        </p:nvSpPr>
        <p:spPr>
          <a:xfrm>
            <a:off x="4648200" y="2438400"/>
            <a:ext cx="35052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Thyroid replacement medication</a:t>
            </a:r>
            <a:endParaRPr lang="en-US" dirty="0"/>
          </a:p>
        </p:txBody>
      </p:sp>
      <p:sp>
        <p:nvSpPr>
          <p:cNvPr id="16" name="Rectangle 15"/>
          <p:cNvSpPr/>
          <p:nvPr/>
        </p:nvSpPr>
        <p:spPr>
          <a:xfrm>
            <a:off x="609600" y="4343400"/>
            <a:ext cx="35052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Follow up blood work to monitor TSH levels</a:t>
            </a:r>
            <a:endParaRPr lang="en-US" dirty="0"/>
          </a:p>
        </p:txBody>
      </p:sp>
      <p:sp>
        <p:nvSpPr>
          <p:cNvPr id="17" name="Rectangle 16"/>
          <p:cNvSpPr/>
          <p:nvPr/>
        </p:nvSpPr>
        <p:spPr>
          <a:xfrm>
            <a:off x="4648200" y="4343400"/>
            <a:ext cx="3505200" cy="1676400"/>
          </a:xfrm>
          <a:prstGeom prst="rect">
            <a:avLst/>
          </a:prstGeo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Regular visits to the doctor</a:t>
            </a:r>
            <a:endParaRPr lang="en-US" dirty="0"/>
          </a:p>
        </p:txBody>
      </p:sp>
      <p:sp>
        <p:nvSpPr>
          <p:cNvPr id="13" name="Action Button: Home 12">
            <a:hlinkClick r:id="rId2" action="ppaction://hlinksldjump" highlightClick="1"/>
          </p:cNvPr>
          <p:cNvSpPr/>
          <p:nvPr/>
        </p:nvSpPr>
        <p:spPr>
          <a:xfrm>
            <a:off x="0" y="6172200"/>
            <a:ext cx="8382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End 13">
            <a:hlinkClick r:id="" action="ppaction://hlinkshowjump?jump=endshow" highlightClick="1"/>
          </p:cNvPr>
          <p:cNvSpPr/>
          <p:nvPr/>
        </p:nvSpPr>
        <p:spPr>
          <a:xfrm>
            <a:off x="1295400" y="6172200"/>
            <a:ext cx="7620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229600" y="6172200"/>
            <a:ext cx="7620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5"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lstStyle/>
          <a:p>
            <a:pPr eaLnBrk="1" hangingPunct="1">
              <a:buFont typeface="Wingdings 3" pitchFamily="18" charset="2"/>
              <a:buNone/>
            </a:pPr>
            <a:r>
              <a:rPr lang="en-US" b="1" smtClean="0"/>
              <a:t>You have successfully completed this tutorial</a:t>
            </a:r>
          </a:p>
          <a:p>
            <a:pPr eaLnBrk="1" hangingPunct="1">
              <a:buFont typeface="Wingdings 3" pitchFamily="18" charset="2"/>
              <a:buNone/>
            </a:pPr>
            <a:endParaRPr lang="en-US" b="1"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Congratulations!</a:t>
            </a:r>
            <a:endParaRPr lang="en-US" dirty="0"/>
          </a:p>
        </p:txBody>
      </p:sp>
      <p:pic>
        <p:nvPicPr>
          <p:cNvPr id="61444" name="Picture 2" descr="C:\Documents and Settings\Trost\Local Settings\Temporary Internet Files\Content.IE5\C3DF08SP\MCj04240640000[1].wmf"/>
          <p:cNvPicPr>
            <a:picLocks noChangeAspect="1" noChangeArrowheads="1"/>
          </p:cNvPicPr>
          <p:nvPr/>
        </p:nvPicPr>
        <p:blipFill>
          <a:blip r:embed="rId2" cstate="print"/>
          <a:srcRect/>
          <a:stretch>
            <a:fillRect/>
          </a:stretch>
        </p:blipFill>
        <p:spPr bwMode="auto">
          <a:xfrm>
            <a:off x="2362200" y="2209800"/>
            <a:ext cx="4724400" cy="4367213"/>
          </a:xfrm>
          <a:prstGeom prst="rect">
            <a:avLst/>
          </a:prstGeom>
          <a:noFill/>
          <a:ln w="9525">
            <a:noFill/>
            <a:miter lim="800000"/>
            <a:headEnd/>
            <a:tailEnd/>
          </a:ln>
        </p:spPr>
      </p:pic>
      <p:sp>
        <p:nvSpPr>
          <p:cNvPr id="5" name="Action Button: Home 4">
            <a:hlinkClick r:id="rId3" action="ppaction://hlinksldjump" highlightClick="1"/>
          </p:cNvPr>
          <p:cNvSpPr/>
          <p:nvPr/>
        </p:nvSpPr>
        <p:spPr>
          <a:xfrm>
            <a:off x="152400" y="6096000"/>
            <a:ext cx="8382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End 5">
            <a:hlinkClick r:id="" action="ppaction://hlinkshowjump?jump=endshow" highlightClick="1"/>
          </p:cNvPr>
          <p:cNvSpPr/>
          <p:nvPr/>
        </p:nvSpPr>
        <p:spPr>
          <a:xfrm>
            <a:off x="1447800" y="6172200"/>
            <a:ext cx="6858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Back or Previous 6">
            <a:hlinkClick r:id="" action="ppaction://hlinkshowjump?jump=previousslide" highlightClick="1"/>
          </p:cNvPr>
          <p:cNvSpPr/>
          <p:nvPr/>
        </p:nvSpPr>
        <p:spPr>
          <a:xfrm>
            <a:off x="8305800" y="6172200"/>
            <a:ext cx="6858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48" name="TextBox 7"/>
          <p:cNvSpPr txBox="1">
            <a:spLocks noChangeArrowheads="1"/>
          </p:cNvSpPr>
          <p:nvPr/>
        </p:nvSpPr>
        <p:spPr bwMode="auto">
          <a:xfrm>
            <a:off x="4648200" y="6611938"/>
            <a:ext cx="1109663" cy="246062"/>
          </a:xfrm>
          <a:prstGeom prst="rect">
            <a:avLst/>
          </a:prstGeom>
          <a:noFill/>
          <a:ln w="9525">
            <a:noFill/>
            <a:miter lim="800000"/>
            <a:headEnd/>
            <a:tailEnd/>
          </a:ln>
        </p:spPr>
        <p:txBody>
          <a:bodyPr wrap="none">
            <a:spAutoFit/>
          </a:bodyPr>
          <a:lstStyle/>
          <a:p>
            <a:r>
              <a:rPr lang="en-US" sz="1000"/>
              <a:t>Microsoft Clipart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153400" cy="5867400"/>
          </a:xfrm>
        </p:spPr>
        <p:txBody>
          <a:bodyPr>
            <a:normAutofit fontScale="47500" lnSpcReduction="20000"/>
          </a:bodyPr>
          <a:lstStyle/>
          <a:p>
            <a:pPr marL="365760" indent="-256032" eaLnBrk="1" fontAlgn="auto" hangingPunct="1">
              <a:spcAft>
                <a:spcPts val="0"/>
              </a:spcAft>
              <a:buFont typeface="Wingdings 3"/>
              <a:buChar char=""/>
              <a:defRPr/>
            </a:pPr>
            <a:r>
              <a:rPr lang="en-US" sz="2500" dirty="0" smtClean="0"/>
              <a:t>OHSU Objectives Wiki, </a:t>
            </a:r>
            <a:r>
              <a:rPr lang="en-US" sz="2500" dirty="0" err="1" smtClean="0"/>
              <a:t>n.d</a:t>
            </a:r>
            <a:r>
              <a:rPr lang="en-US" sz="2500" dirty="0" smtClean="0"/>
              <a:t>. Anatomy of </a:t>
            </a:r>
            <a:r>
              <a:rPr lang="en-US" sz="2500" dirty="0" smtClean="0"/>
              <a:t>thyroid, slide 4. Retrieved </a:t>
            </a:r>
            <a:r>
              <a:rPr lang="en-US" sz="2500" dirty="0" smtClean="0"/>
              <a:t>from</a:t>
            </a:r>
          </a:p>
          <a:p>
            <a:pPr marL="621348" lvl="1" indent="-256032" eaLnBrk="1" fontAlgn="auto" hangingPunct="1">
              <a:spcAft>
                <a:spcPts val="0"/>
              </a:spcAft>
              <a:buNone/>
              <a:defRPr/>
            </a:pPr>
            <a:r>
              <a:rPr lang="en-US" sz="2500" dirty="0" smtClean="0"/>
              <a:t>	</a:t>
            </a:r>
            <a:r>
              <a:rPr lang="en-US" sz="2500" dirty="0" smtClean="0">
                <a:hlinkClick r:id="rId2"/>
              </a:rPr>
              <a:t>http://www.ohsubooks.com/objectives/images/6/6c/Thyroid.jpg</a:t>
            </a:r>
            <a:endParaRPr lang="en-US" sz="2500" dirty="0" smtClean="0"/>
          </a:p>
          <a:p>
            <a:pPr marL="365760" indent="-256032" eaLnBrk="1" fontAlgn="auto" hangingPunct="1">
              <a:spcAft>
                <a:spcPts val="0"/>
              </a:spcAft>
              <a:buFont typeface="Wingdings 3"/>
              <a:buChar char=""/>
              <a:defRPr/>
            </a:pPr>
            <a:r>
              <a:rPr lang="en-US" sz="2500" dirty="0" smtClean="0"/>
              <a:t>Analgesia Database, </a:t>
            </a:r>
            <a:r>
              <a:rPr lang="en-US" sz="2500" dirty="0" err="1" smtClean="0"/>
              <a:t>n.d</a:t>
            </a:r>
            <a:r>
              <a:rPr lang="en-US" sz="2500" dirty="0" smtClean="0"/>
              <a:t>. </a:t>
            </a:r>
            <a:r>
              <a:rPr lang="en-US" sz="2500" dirty="0" smtClean="0"/>
              <a:t>Chemical Formula—T3 and T4, slide 7. </a:t>
            </a:r>
            <a:r>
              <a:rPr lang="en-US" sz="2500" dirty="0" smtClean="0"/>
              <a:t>Retrieved from</a:t>
            </a:r>
          </a:p>
          <a:p>
            <a:pPr marL="621348" lvl="1" indent="-256032" eaLnBrk="1" fontAlgn="auto" hangingPunct="1">
              <a:spcAft>
                <a:spcPts val="0"/>
              </a:spcAft>
              <a:buNone/>
              <a:defRPr/>
            </a:pPr>
            <a:r>
              <a:rPr lang="en-US" sz="2500" dirty="0" smtClean="0"/>
              <a:t>	</a:t>
            </a:r>
            <a:r>
              <a:rPr lang="en-US" sz="2500" dirty="0" smtClean="0">
                <a:hlinkClick r:id="rId3"/>
              </a:rPr>
              <a:t>http://www.anaesthetist.com/icu/organs/endocr/thyroid/images/t3t4.gif</a:t>
            </a:r>
            <a:endParaRPr lang="en-US" sz="2500" dirty="0" smtClean="0"/>
          </a:p>
          <a:p>
            <a:r>
              <a:rPr lang="en-US" sz="2500" dirty="0" err="1" smtClean="0">
                <a:latin typeface="Lucida Sans Unicode" pitchFamily="34" charset="0"/>
              </a:rPr>
              <a:t>Poineer</a:t>
            </a:r>
            <a:r>
              <a:rPr lang="en-US" sz="2500" dirty="0" smtClean="0">
                <a:latin typeface="Lucida Sans Unicode" pitchFamily="34" charset="0"/>
              </a:rPr>
              <a:t> Laboratories, </a:t>
            </a:r>
            <a:r>
              <a:rPr lang="en-US" sz="2500" dirty="0" err="1" smtClean="0">
                <a:latin typeface="Lucida Sans Unicode" pitchFamily="34" charset="0"/>
              </a:rPr>
              <a:t>n.d</a:t>
            </a:r>
            <a:r>
              <a:rPr lang="en-US" sz="2500" dirty="0" smtClean="0">
                <a:latin typeface="Lucida Sans Unicode" pitchFamily="34" charset="0"/>
              </a:rPr>
              <a:t>. </a:t>
            </a:r>
            <a:r>
              <a:rPr lang="en-US" sz="2500" dirty="0" smtClean="0">
                <a:latin typeface="Lucida Sans Unicode" pitchFamily="34" charset="0"/>
              </a:rPr>
              <a:t>Chemical </a:t>
            </a:r>
            <a:r>
              <a:rPr lang="en-US" sz="2500" dirty="0" smtClean="0">
                <a:latin typeface="Lucida Sans Unicode" pitchFamily="34" charset="0"/>
              </a:rPr>
              <a:t>formula—potassium </a:t>
            </a:r>
            <a:r>
              <a:rPr lang="en-US" sz="2500" dirty="0" smtClean="0">
                <a:latin typeface="Lucida Sans Unicode" pitchFamily="34" charset="0"/>
              </a:rPr>
              <a:t>iodide, slide 46. </a:t>
            </a:r>
            <a:r>
              <a:rPr lang="en-US" sz="2500" dirty="0" smtClean="0">
                <a:latin typeface="Lucida Sans Unicode" pitchFamily="34" charset="0"/>
              </a:rPr>
              <a:t>Retrieved from </a:t>
            </a:r>
          </a:p>
          <a:p>
            <a:pPr lvl="1">
              <a:buNone/>
            </a:pPr>
            <a:r>
              <a:rPr lang="en-US" sz="2500" dirty="0" smtClean="0">
                <a:latin typeface="Lucida Sans Unicode" pitchFamily="34" charset="0"/>
              </a:rPr>
              <a:t>	</a:t>
            </a:r>
            <a:r>
              <a:rPr lang="en-US" sz="2500" dirty="0" smtClean="0">
                <a:latin typeface="Lucida Sans Unicode" pitchFamily="34" charset="0"/>
                <a:hlinkClick r:id="rId4"/>
              </a:rPr>
              <a:t>http://www.indiamart.com/pioneerlabs/pcat-gifs/products-small/potassiumiodide.jpg</a:t>
            </a:r>
            <a:endParaRPr lang="en-US" sz="2500" dirty="0" smtClean="0">
              <a:latin typeface="Lucida Sans Unicode" pitchFamily="34" charset="0"/>
            </a:endParaRPr>
          </a:p>
          <a:p>
            <a:pPr marL="365760" indent="-256032" eaLnBrk="1" fontAlgn="auto" hangingPunct="1">
              <a:spcAft>
                <a:spcPts val="0"/>
              </a:spcAft>
              <a:buFont typeface="Wingdings 3"/>
              <a:buChar char=""/>
              <a:defRPr/>
            </a:pPr>
            <a:r>
              <a:rPr lang="en-US" sz="2500" dirty="0" smtClean="0"/>
              <a:t>Patient UK, </a:t>
            </a:r>
            <a:r>
              <a:rPr lang="en-US" sz="2500" dirty="0" err="1" smtClean="0"/>
              <a:t>n.d</a:t>
            </a:r>
            <a:r>
              <a:rPr lang="en-US" sz="2500" dirty="0" smtClean="0"/>
              <a:t>. </a:t>
            </a:r>
            <a:r>
              <a:rPr lang="en-US" sz="2500" dirty="0" err="1" smtClean="0"/>
              <a:t>Exophthalmos</a:t>
            </a:r>
            <a:r>
              <a:rPr lang="en-US" sz="2500" dirty="0" smtClean="0"/>
              <a:t>, slide 17. </a:t>
            </a:r>
            <a:r>
              <a:rPr lang="en-US" sz="2500" dirty="0" smtClean="0"/>
              <a:t>Retrieved from</a:t>
            </a:r>
          </a:p>
          <a:p>
            <a:pPr marL="621348" lvl="1" indent="-256032" eaLnBrk="1" fontAlgn="auto" hangingPunct="1">
              <a:spcAft>
                <a:spcPts val="0"/>
              </a:spcAft>
              <a:buNone/>
              <a:defRPr/>
            </a:pPr>
            <a:r>
              <a:rPr lang="en-US" sz="2500" dirty="0" smtClean="0"/>
              <a:t>	</a:t>
            </a:r>
            <a:r>
              <a:rPr lang="en-US" sz="2500" dirty="0" smtClean="0">
                <a:solidFill>
                  <a:srgbClr val="002060"/>
                </a:solidFill>
                <a:hlinkClick r:id="rId5"/>
              </a:rPr>
              <a:t>http://www.patient.co.uk/images/OM934a.jpg</a:t>
            </a:r>
            <a:endParaRPr lang="en-US" sz="2500" dirty="0" smtClean="0">
              <a:solidFill>
                <a:srgbClr val="002060"/>
              </a:solidFill>
            </a:endParaRPr>
          </a:p>
          <a:p>
            <a:pPr marL="365760" indent="-256032" eaLnBrk="1" fontAlgn="auto" hangingPunct="1">
              <a:spcAft>
                <a:spcPts val="0"/>
              </a:spcAft>
              <a:buFont typeface="Wingdings 3"/>
              <a:buChar char=""/>
              <a:defRPr/>
            </a:pPr>
            <a:r>
              <a:rPr lang="en-US" sz="2500" dirty="0" smtClean="0"/>
              <a:t>Clermont College Biology Home Page, </a:t>
            </a:r>
            <a:r>
              <a:rPr lang="en-US" sz="2500" dirty="0" err="1" smtClean="0"/>
              <a:t>n.d</a:t>
            </a:r>
            <a:r>
              <a:rPr lang="en-US" sz="2500" dirty="0" smtClean="0"/>
              <a:t>. Follicle </a:t>
            </a:r>
            <a:r>
              <a:rPr lang="en-US" sz="2500" dirty="0" smtClean="0"/>
              <a:t>of </a:t>
            </a:r>
            <a:r>
              <a:rPr lang="en-US" sz="2500" dirty="0" smtClean="0"/>
              <a:t>thyroid, slide 6. </a:t>
            </a:r>
            <a:r>
              <a:rPr lang="en-US" sz="2500" dirty="0" smtClean="0"/>
              <a:t>Retrieved from</a:t>
            </a:r>
          </a:p>
          <a:p>
            <a:pPr marL="621348" lvl="1" indent="-256032" eaLnBrk="1" fontAlgn="auto" hangingPunct="1">
              <a:spcAft>
                <a:spcPts val="0"/>
              </a:spcAft>
              <a:buNone/>
              <a:defRPr/>
            </a:pPr>
            <a:r>
              <a:rPr lang="en-US" sz="2500" dirty="0" smtClean="0"/>
              <a:t>	</a:t>
            </a:r>
            <a:r>
              <a:rPr lang="en-US" sz="2500" dirty="0" smtClean="0">
                <a:hlinkClick r:id="rId6"/>
              </a:rPr>
              <a:t>http://biology.clc.uc.edu/fankhauser/Labs/Anatomy_&amp;_Physiology/A&amp;P202/Endocrine_System/histology_jpgs/thyroid_400x_P2252255lbd.JPG</a:t>
            </a:r>
            <a:endParaRPr lang="en-US" sz="2500" dirty="0" smtClean="0"/>
          </a:p>
          <a:p>
            <a:pPr marL="365760" indent="-256032" eaLnBrk="1" fontAlgn="auto" hangingPunct="1">
              <a:spcAft>
                <a:spcPts val="0"/>
              </a:spcAft>
              <a:buFont typeface="Wingdings 3"/>
              <a:buChar char=""/>
              <a:defRPr/>
            </a:pPr>
            <a:r>
              <a:rPr lang="en-US" sz="2500" dirty="0" smtClean="0"/>
              <a:t>Index of Sight Flash Images, </a:t>
            </a:r>
            <a:r>
              <a:rPr lang="en-US" sz="2500" dirty="0" err="1" smtClean="0"/>
              <a:t>n.d</a:t>
            </a:r>
            <a:r>
              <a:rPr lang="en-US" sz="2500" dirty="0" smtClean="0"/>
              <a:t>. Fred Flintstone, slide 26. </a:t>
            </a:r>
            <a:r>
              <a:rPr lang="en-US" sz="2500" dirty="0" smtClean="0"/>
              <a:t>Retrieved from</a:t>
            </a:r>
          </a:p>
          <a:p>
            <a:pPr marL="621348" lvl="1" indent="-256032" eaLnBrk="1" fontAlgn="auto" hangingPunct="1">
              <a:spcAft>
                <a:spcPts val="0"/>
              </a:spcAft>
              <a:buNone/>
              <a:defRPr/>
            </a:pPr>
            <a:r>
              <a:rPr lang="en-US" sz="2500" dirty="0" smtClean="0"/>
              <a:t>	</a:t>
            </a:r>
            <a:r>
              <a:rPr lang="en-US" sz="2500" dirty="0" smtClean="0">
                <a:hlinkClick r:id="rId7"/>
              </a:rPr>
              <a:t>http://www.brsparty.com/site_flash/images/GrandPoobah160.jpg</a:t>
            </a:r>
            <a:endParaRPr lang="en-US" sz="2500" dirty="0" smtClean="0"/>
          </a:p>
          <a:p>
            <a:r>
              <a:rPr lang="en-US" sz="2500" dirty="0" smtClean="0">
                <a:latin typeface="Lucida Sans Unicode" pitchFamily="34" charset="0"/>
              </a:rPr>
              <a:t>Loyola University, </a:t>
            </a:r>
            <a:r>
              <a:rPr lang="en-US" sz="2500" dirty="0" err="1" smtClean="0">
                <a:latin typeface="Lucida Sans Unicode" pitchFamily="34" charset="0"/>
              </a:rPr>
              <a:t>n.d</a:t>
            </a:r>
            <a:r>
              <a:rPr lang="en-US" sz="2500" dirty="0" smtClean="0">
                <a:latin typeface="Lucida Sans Unicode" pitchFamily="34" charset="0"/>
              </a:rPr>
              <a:t>. Goiter, slide 17. </a:t>
            </a:r>
            <a:r>
              <a:rPr lang="en-US" sz="2500" dirty="0" smtClean="0">
                <a:latin typeface="Lucida Sans Unicode" pitchFamily="34" charset="0"/>
              </a:rPr>
              <a:t>Retrieved from</a:t>
            </a:r>
          </a:p>
          <a:p>
            <a:pPr lvl="1">
              <a:buNone/>
            </a:pPr>
            <a:r>
              <a:rPr lang="en-US" sz="2500" dirty="0" smtClean="0">
                <a:latin typeface="Lucida Sans Unicode" pitchFamily="34" charset="0"/>
              </a:rPr>
              <a:t>	</a:t>
            </a:r>
            <a:r>
              <a:rPr lang="en-US" sz="2500" dirty="0" smtClean="0">
                <a:latin typeface="Lucida Sans Unicode" pitchFamily="34" charset="0"/>
                <a:hlinkClick r:id="rId8"/>
              </a:rPr>
              <a:t>http://www.meddean.luc.edu/lumen/MedEd/Medicine/pulmonar/pdself/Goiter1.jpg</a:t>
            </a:r>
            <a:endParaRPr lang="en-US" sz="2500" dirty="0" smtClean="0">
              <a:latin typeface="Lucida Sans Unicode" pitchFamily="34" charset="0"/>
            </a:endParaRPr>
          </a:p>
          <a:p>
            <a:pPr marL="365760" indent="-256032" eaLnBrk="1" fontAlgn="auto" hangingPunct="1">
              <a:spcAft>
                <a:spcPts val="0"/>
              </a:spcAft>
              <a:buFont typeface="Wingdings 3"/>
              <a:buChar char=""/>
              <a:defRPr/>
            </a:pPr>
            <a:r>
              <a:rPr lang="en-US" sz="2500" dirty="0" smtClean="0"/>
              <a:t>Hyperlink. Used with permission from Dr. Saul. Retrieved from</a:t>
            </a:r>
          </a:p>
          <a:p>
            <a:pPr marL="621348" lvl="1" indent="-256032" eaLnBrk="1" fontAlgn="auto" hangingPunct="1">
              <a:spcAft>
                <a:spcPts val="0"/>
              </a:spcAft>
              <a:buNone/>
              <a:defRPr/>
            </a:pPr>
            <a:r>
              <a:rPr lang="en-US" sz="2500" dirty="0" smtClean="0"/>
              <a:t>	</a:t>
            </a:r>
            <a:r>
              <a:rPr lang="en-US" sz="2500" dirty="0" smtClean="0">
                <a:hlinkClick r:id="rId9"/>
              </a:rPr>
              <a:t>http://biologyinmotion.com/index.html</a:t>
            </a:r>
            <a:endParaRPr lang="en-US" sz="2500" dirty="0" smtClean="0"/>
          </a:p>
          <a:p>
            <a:r>
              <a:rPr lang="en-US" sz="2500" dirty="0" smtClean="0">
                <a:latin typeface="Lucida Sans Unicode" pitchFamily="34" charset="0"/>
              </a:rPr>
              <a:t>About.com, </a:t>
            </a:r>
            <a:r>
              <a:rPr lang="en-US" sz="2500" dirty="0" err="1" smtClean="0">
                <a:latin typeface="Lucida Sans Unicode" pitchFamily="34" charset="0"/>
              </a:rPr>
              <a:t>n.d</a:t>
            </a:r>
            <a:r>
              <a:rPr lang="en-US" sz="2500" dirty="0" smtClean="0">
                <a:latin typeface="Lucida Sans Unicode" pitchFamily="34" charset="0"/>
              </a:rPr>
              <a:t>. Hypothalamus, slide 25. </a:t>
            </a:r>
            <a:r>
              <a:rPr lang="en-US" sz="2500" dirty="0" smtClean="0">
                <a:latin typeface="Lucida Sans Unicode" pitchFamily="34" charset="0"/>
              </a:rPr>
              <a:t>Retrieved from </a:t>
            </a:r>
          </a:p>
          <a:p>
            <a:pPr lvl="1">
              <a:buNone/>
            </a:pPr>
            <a:r>
              <a:rPr lang="en-US" sz="2500" dirty="0" smtClean="0">
                <a:latin typeface="Lucida Sans Unicode" pitchFamily="34" charset="0"/>
              </a:rPr>
              <a:t>	</a:t>
            </a:r>
            <a:r>
              <a:rPr lang="en-US" sz="2500" dirty="0" smtClean="0">
                <a:latin typeface="Lucida Sans Unicode" pitchFamily="34" charset="0"/>
                <a:hlinkClick r:id="rId10"/>
              </a:rPr>
              <a:t>http://z.about.com/d/psychology/1/5/C/hypothalamus.jpg</a:t>
            </a:r>
            <a:endParaRPr lang="en-US" sz="2500" dirty="0" smtClean="0">
              <a:latin typeface="Lucida Sans Unicode" pitchFamily="34" charset="0"/>
            </a:endParaRPr>
          </a:p>
          <a:p>
            <a:pPr marL="365760" indent="-256032" eaLnBrk="1" fontAlgn="auto" hangingPunct="1">
              <a:spcAft>
                <a:spcPts val="0"/>
              </a:spcAft>
              <a:buFont typeface="Wingdings 3"/>
              <a:buChar char=""/>
              <a:defRPr/>
            </a:pPr>
            <a:r>
              <a:rPr lang="en-US" sz="2500" dirty="0" smtClean="0">
                <a:latin typeface="Lucida Sans Unicode" pitchFamily="34" charset="0"/>
              </a:rPr>
              <a:t>Microsoft Clipart</a:t>
            </a:r>
          </a:p>
          <a:p>
            <a:pPr marL="365760" indent="-256032" eaLnBrk="1" fontAlgn="auto" hangingPunct="1">
              <a:spcAft>
                <a:spcPts val="0"/>
              </a:spcAft>
              <a:buFont typeface="Wingdings 3"/>
              <a:buChar char=""/>
              <a:defRPr/>
            </a:pPr>
            <a:r>
              <a:rPr lang="en-US" sz="2500" dirty="0" smtClean="0"/>
              <a:t>mirage-samoyeds.com/health, </a:t>
            </a:r>
            <a:r>
              <a:rPr lang="en-US" sz="2500" dirty="0" err="1" smtClean="0"/>
              <a:t>n.d</a:t>
            </a:r>
            <a:r>
              <a:rPr lang="en-US" sz="2500" dirty="0" smtClean="0"/>
              <a:t>. Negative </a:t>
            </a:r>
            <a:r>
              <a:rPr lang="en-US" sz="2500" dirty="0" smtClean="0"/>
              <a:t>feedback, slide 31. </a:t>
            </a:r>
            <a:r>
              <a:rPr lang="en-US" sz="2500" dirty="0" smtClean="0"/>
              <a:t>Retrieved from</a:t>
            </a:r>
          </a:p>
          <a:p>
            <a:pPr marL="621348" lvl="1" indent="-256032" eaLnBrk="1" fontAlgn="auto" hangingPunct="1">
              <a:spcAft>
                <a:spcPts val="0"/>
              </a:spcAft>
              <a:buNone/>
              <a:defRPr/>
            </a:pPr>
            <a:r>
              <a:rPr lang="en-US" sz="2500" dirty="0" smtClean="0"/>
              <a:t>	</a:t>
            </a:r>
            <a:r>
              <a:rPr lang="en-US" sz="2500" dirty="0" smtClean="0">
                <a:hlinkClick r:id="rId11"/>
              </a:rPr>
              <a:t>http://www.mirage-samoyeds.com/health/fig1a.gif</a:t>
            </a:r>
            <a:endParaRPr lang="en-US" sz="2500" dirty="0" smtClean="0"/>
          </a:p>
          <a:p>
            <a:pPr marL="365760" indent="-256032" eaLnBrk="1" fontAlgn="auto" hangingPunct="1">
              <a:spcAft>
                <a:spcPts val="0"/>
              </a:spcAft>
              <a:buFont typeface="Wingdings 3"/>
              <a:buChar char=""/>
              <a:defRPr/>
            </a:pPr>
            <a:r>
              <a:rPr lang="en-US" sz="2500" dirty="0" err="1" smtClean="0"/>
              <a:t>eHow</a:t>
            </a:r>
            <a:r>
              <a:rPr lang="en-US" sz="2500" dirty="0" smtClean="0"/>
              <a:t>, </a:t>
            </a:r>
            <a:r>
              <a:rPr lang="en-US" sz="2500" dirty="0" err="1" smtClean="0"/>
              <a:t>n.d</a:t>
            </a:r>
            <a:r>
              <a:rPr lang="en-US" sz="2500" dirty="0" smtClean="0"/>
              <a:t>. Thermostat, slide 26. </a:t>
            </a:r>
            <a:r>
              <a:rPr lang="en-US" sz="2500" dirty="0" smtClean="0"/>
              <a:t>Retrieved from</a:t>
            </a:r>
          </a:p>
          <a:p>
            <a:pPr marL="621348" lvl="1" indent="-256032" eaLnBrk="1" fontAlgn="auto" hangingPunct="1">
              <a:spcAft>
                <a:spcPts val="0"/>
              </a:spcAft>
              <a:buNone/>
              <a:defRPr/>
            </a:pPr>
            <a:r>
              <a:rPr lang="en-US" sz="2500" dirty="0" smtClean="0"/>
              <a:t>	</a:t>
            </a:r>
            <a:r>
              <a:rPr lang="en-US" sz="2500" dirty="0" smtClean="0">
                <a:hlinkClick r:id="rId12"/>
              </a:rPr>
              <a:t>http://i.ehow.com/images/a04/hb/iv/troubleshoot-thermostat-800X800.jpg</a:t>
            </a:r>
            <a:endParaRPr lang="en-US" sz="2500" dirty="0" smtClean="0"/>
          </a:p>
          <a:p>
            <a:pPr marL="365760" indent="-256032" eaLnBrk="1" fontAlgn="auto" hangingPunct="1">
              <a:spcAft>
                <a:spcPts val="0"/>
              </a:spcAft>
              <a:buFont typeface="Wingdings 3"/>
              <a:buChar char=""/>
              <a:defRPr/>
            </a:pPr>
            <a:r>
              <a:rPr lang="en-US" sz="2500" dirty="0" smtClean="0"/>
              <a:t>ABC Australia, </a:t>
            </a:r>
            <a:r>
              <a:rPr lang="en-US" sz="2500" dirty="0" err="1" smtClean="0"/>
              <a:t>n.d</a:t>
            </a:r>
            <a:r>
              <a:rPr lang="en-US" sz="2500" dirty="0" smtClean="0"/>
              <a:t>. Thyroid gland, slide 5. </a:t>
            </a:r>
            <a:r>
              <a:rPr lang="en-US" sz="2500" dirty="0" smtClean="0"/>
              <a:t>Retrieved from</a:t>
            </a:r>
          </a:p>
          <a:p>
            <a:pPr marL="621348" lvl="1" indent="-256032" eaLnBrk="1" fontAlgn="auto" hangingPunct="1">
              <a:spcAft>
                <a:spcPts val="0"/>
              </a:spcAft>
              <a:buNone/>
              <a:defRPr/>
            </a:pPr>
            <a:r>
              <a:rPr lang="en-US" sz="2500" dirty="0" smtClean="0"/>
              <a:t>	</a:t>
            </a:r>
            <a:r>
              <a:rPr lang="en-US" sz="2500" dirty="0" smtClean="0">
                <a:hlinkClick r:id="rId13"/>
              </a:rPr>
              <a:t>http://www.abc.net.au/health/library/img/thyroid_gland_diag.gif</a:t>
            </a:r>
            <a:endParaRPr lang="en-US" sz="2500" dirty="0" smtClean="0"/>
          </a:p>
          <a:p>
            <a:pPr marL="365760" indent="-256032" eaLnBrk="1" fontAlgn="auto" hangingPunct="1">
              <a:spcAft>
                <a:spcPts val="0"/>
              </a:spcAft>
              <a:buFont typeface="Wingdings 3"/>
              <a:buChar char=""/>
              <a:defRPr/>
            </a:pPr>
            <a:r>
              <a:rPr lang="en-US" sz="2500" dirty="0" smtClean="0"/>
              <a:t>Blogspot.com, </a:t>
            </a:r>
            <a:r>
              <a:rPr lang="en-US" sz="2500" dirty="0" err="1" smtClean="0"/>
              <a:t>n.d</a:t>
            </a:r>
            <a:r>
              <a:rPr lang="en-US" sz="2500" dirty="0" smtClean="0"/>
              <a:t>. Thyroid quiz, slide 8. </a:t>
            </a:r>
            <a:r>
              <a:rPr lang="en-US" sz="2500" dirty="0" smtClean="0"/>
              <a:t>Retrieved from</a:t>
            </a:r>
          </a:p>
          <a:p>
            <a:pPr marL="621348" lvl="1" indent="-256032" eaLnBrk="1" fontAlgn="auto" hangingPunct="1">
              <a:spcAft>
                <a:spcPts val="0"/>
              </a:spcAft>
              <a:buNone/>
              <a:defRPr/>
            </a:pPr>
            <a:r>
              <a:rPr lang="en-US" sz="2500" dirty="0" smtClean="0"/>
              <a:t>	</a:t>
            </a:r>
            <a:r>
              <a:rPr lang="en-US" sz="2500" dirty="0" smtClean="0">
                <a:hlinkClick r:id="rId14"/>
              </a:rPr>
              <a:t>http://1.bp.blogspot.com/_4XalECA8LI8/SeqV6ClAzqI/AAAAAAAAAIM/NQ10fthQwfY/s400/ethereal-Thyroid-Gland.jpg</a:t>
            </a:r>
            <a:endParaRPr lang="en-US" sz="2500" dirty="0" smtClean="0"/>
          </a:p>
          <a:p>
            <a:pPr lvl="1">
              <a:buFont typeface="Verdana" pitchFamily="34" charset="0"/>
              <a:buNone/>
              <a:defRPr/>
            </a:pPr>
            <a:endParaRPr lang="en-US" sz="2400" dirty="0" smtClean="0"/>
          </a:p>
          <a:p>
            <a:pPr>
              <a:defRPr/>
            </a:pPr>
            <a:endParaRPr lang="en-US" sz="2800" dirty="0" smtClean="0"/>
          </a:p>
          <a:p>
            <a:pPr>
              <a:defRPr/>
            </a:pPr>
            <a:endParaRPr lang="en-US" sz="2800" dirty="0" smtClean="0"/>
          </a:p>
          <a:p>
            <a:pPr>
              <a:defRPr/>
            </a:pPr>
            <a:endParaRPr lang="en-US" sz="2800"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pitchFamily="18" charset="2"/>
              <a:buNone/>
              <a:defRPr/>
            </a:pPr>
            <a:endParaRPr lang="en-US" dirty="0"/>
          </a:p>
        </p:txBody>
      </p:sp>
      <p:sp>
        <p:nvSpPr>
          <p:cNvPr id="3" name="Title 2"/>
          <p:cNvSpPr>
            <a:spLocks noGrp="1"/>
          </p:cNvSpPr>
          <p:nvPr>
            <p:ph type="title"/>
          </p:nvPr>
        </p:nvSpPr>
        <p:spPr>
          <a:xfrm>
            <a:off x="533400" y="-228600"/>
            <a:ext cx="8153400" cy="1371600"/>
          </a:xfrm>
        </p:spPr>
        <p:txBody>
          <a:bodyPr/>
          <a:lstStyle/>
          <a:p>
            <a:pPr algn="ctr" eaLnBrk="1" fontAlgn="auto" hangingPunct="1">
              <a:spcAft>
                <a:spcPts val="0"/>
              </a:spcAft>
              <a:defRPr/>
            </a:pPr>
            <a:r>
              <a:rPr lang="en-US" sz="4000" dirty="0" smtClean="0"/>
              <a:t>References</a:t>
            </a:r>
            <a:endParaRPr lang="en-US" sz="40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609600" y="1143000"/>
            <a:ext cx="8229600" cy="4525963"/>
          </a:xfrm>
        </p:spPr>
        <p:txBody>
          <a:bodyPr/>
          <a:lstStyle/>
          <a:p>
            <a:pPr>
              <a:buFont typeface="Wingdings 3" pitchFamily="18" charset="2"/>
              <a:buNone/>
            </a:pPr>
            <a:r>
              <a:rPr lang="en-US" sz="2300" dirty="0" smtClean="0"/>
              <a:t>Baer, C. L., Williams, B. R. (1992). </a:t>
            </a:r>
            <a:r>
              <a:rPr lang="en-US" sz="2300" i="1" dirty="0" smtClean="0"/>
              <a:t>Clinical Pharmacology and Nursing. </a:t>
            </a:r>
            <a:r>
              <a:rPr lang="en-US" sz="2300" dirty="0" smtClean="0"/>
              <a:t>Springhouse, PA: Springhouse Corporation.</a:t>
            </a:r>
          </a:p>
          <a:p>
            <a:pPr>
              <a:buFont typeface="Wingdings 3" pitchFamily="18" charset="2"/>
              <a:buNone/>
            </a:pPr>
            <a:r>
              <a:rPr lang="en-US" sz="2300" dirty="0" smtClean="0"/>
              <a:t>Bowen, R. A. (2003). </a:t>
            </a:r>
            <a:r>
              <a:rPr lang="en-US" sz="2300" i="1" dirty="0" smtClean="0"/>
              <a:t>Functional  Anatomy of the Hypothalamus and Pituitary Gland.</a:t>
            </a:r>
            <a:r>
              <a:rPr lang="en-US" sz="2300" dirty="0" smtClean="0"/>
              <a:t> Retrieved March 6, 2010, from http://www.vivocolostate.edu/hbooks/pathphys/endocrine/hypopit/anatomy.html</a:t>
            </a:r>
          </a:p>
          <a:p>
            <a:pPr>
              <a:buFont typeface="Wingdings 3" pitchFamily="18" charset="2"/>
              <a:buNone/>
            </a:pPr>
            <a:r>
              <a:rPr lang="en-US" sz="2300" dirty="0" smtClean="0"/>
              <a:t>Bowen, R. </a:t>
            </a:r>
            <a:r>
              <a:rPr lang="en-US" sz="2300" i="1" dirty="0" smtClean="0"/>
              <a:t>Overview of Hypothalamic and Pituitary Hormones.</a:t>
            </a:r>
            <a:r>
              <a:rPr lang="en-US" sz="2300" dirty="0" smtClean="0"/>
              <a:t> Retrieved March 6, 2010, from http://www.vivo.colostate.edu/hbooks/pathphys/endocrine/hypopit/overview.html</a:t>
            </a:r>
          </a:p>
          <a:p>
            <a:pPr>
              <a:buFont typeface="Wingdings 3" pitchFamily="18" charset="2"/>
              <a:buNone/>
            </a:pPr>
            <a:endParaRPr lang="en-US" sz="2300" dirty="0" smtClean="0"/>
          </a:p>
          <a:p>
            <a:pPr>
              <a:buFont typeface="Wingdings 3" pitchFamily="18" charset="2"/>
              <a:buNone/>
            </a:pPr>
            <a:endParaRPr lang="en-US" sz="2300" dirty="0" smtClean="0"/>
          </a:p>
          <a:p>
            <a:pPr>
              <a:buFont typeface="Wingdings 3" pitchFamily="18" charset="2"/>
              <a:buNone/>
            </a:pPr>
            <a:endParaRPr lang="en-US" sz="2300" dirty="0" smtClean="0"/>
          </a:p>
        </p:txBody>
      </p:sp>
      <p:sp>
        <p:nvSpPr>
          <p:cNvPr id="3" name="Title 2"/>
          <p:cNvSpPr>
            <a:spLocks noGrp="1"/>
          </p:cNvSpPr>
          <p:nvPr>
            <p:ph type="title"/>
          </p:nvPr>
        </p:nvSpPr>
        <p:spPr>
          <a:xfrm>
            <a:off x="457200" y="-152400"/>
            <a:ext cx="8229600" cy="1143000"/>
          </a:xfrm>
        </p:spPr>
        <p:txBody>
          <a:bodyPr/>
          <a:lstStyle/>
          <a:p>
            <a:pPr algn="ctr">
              <a:defRPr/>
            </a:pPr>
            <a:r>
              <a:rPr lang="en-US" sz="4000" dirty="0" smtClean="0"/>
              <a:t>References</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eaLnBrk="1" hangingPunct="1"/>
            <a:r>
              <a:rPr lang="en-US" sz="2000" smtClean="0"/>
              <a:t>The thyroid is composed mostly of sacs called thyroid follicles</a:t>
            </a:r>
          </a:p>
          <a:p>
            <a:pPr eaLnBrk="1" hangingPunct="1"/>
            <a:r>
              <a:rPr lang="en-US" sz="2000" smtClean="0"/>
              <a:t>A network of capillaries, which accept secretory products and metabolic wastes and deliver nutrients and regulatory hormones to the glandular cells, surrounds each follicle</a:t>
            </a:r>
          </a:p>
          <a:p>
            <a:pPr eaLnBrk="1" hangingPunct="1"/>
            <a:r>
              <a:rPr lang="en-US" sz="2000" smtClean="0"/>
              <a:t>Each follicle is filled with a protein-rich colloid and is lined with a simple cuboidal epithelium of follicular cells, which aids in secretion</a:t>
            </a:r>
          </a:p>
          <a:p>
            <a:pPr eaLnBrk="1" hangingPunct="1">
              <a:buFont typeface="Wingdings 3" pitchFamily="18" charset="2"/>
              <a:buNone/>
            </a:pPr>
            <a:endParaRPr lang="en-US" sz="2000" smtClean="0"/>
          </a:p>
          <a:p>
            <a:pPr eaLnBrk="1" hangingPunct="1">
              <a:buFont typeface="Wingdings 3" pitchFamily="18" charset="2"/>
              <a:buNone/>
            </a:pPr>
            <a:endParaRPr lang="en-US" sz="2000"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PHYSIOLOGY OF THYROID</a:t>
            </a:r>
            <a:endParaRPr lang="en-US" dirty="0"/>
          </a:p>
        </p:txBody>
      </p:sp>
      <p:sp>
        <p:nvSpPr>
          <p:cNvPr id="4" name="Action Button: Home 3">
            <a:hlinkClick r:id="rId2" action="ppaction://hlinksldjump" highlightClick="1"/>
          </p:cNvPr>
          <p:cNvSpPr/>
          <p:nvPr/>
        </p:nvSpPr>
        <p:spPr>
          <a:xfrm>
            <a:off x="228600" y="6248400"/>
            <a:ext cx="7620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600200" y="6248400"/>
            <a:ext cx="762000" cy="6096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8534400" y="6248400"/>
            <a:ext cx="6096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71" name="Picture 2"/>
          <p:cNvPicPr>
            <a:picLocks noChangeAspect="1" noChangeArrowheads="1"/>
          </p:cNvPicPr>
          <p:nvPr/>
        </p:nvPicPr>
        <p:blipFill>
          <a:blip r:embed="rId3" cstate="print"/>
          <a:srcRect/>
          <a:stretch>
            <a:fillRect/>
          </a:stretch>
        </p:blipFill>
        <p:spPr bwMode="auto">
          <a:xfrm>
            <a:off x="4572000" y="3505200"/>
            <a:ext cx="3830638" cy="2906713"/>
          </a:xfrm>
          <a:prstGeom prst="rect">
            <a:avLst/>
          </a:prstGeom>
          <a:noFill/>
          <a:ln w="9525">
            <a:noFill/>
            <a:miter lim="800000"/>
            <a:headEnd/>
            <a:tailEnd/>
          </a:ln>
        </p:spPr>
      </p:pic>
      <p:sp>
        <p:nvSpPr>
          <p:cNvPr id="11272" name="TextBox 7"/>
          <p:cNvSpPr txBox="1">
            <a:spLocks noChangeArrowheads="1"/>
          </p:cNvSpPr>
          <p:nvPr/>
        </p:nvSpPr>
        <p:spPr bwMode="auto">
          <a:xfrm>
            <a:off x="3505200" y="6457950"/>
            <a:ext cx="9144000" cy="400050"/>
          </a:xfrm>
          <a:prstGeom prst="rect">
            <a:avLst/>
          </a:prstGeom>
          <a:noFill/>
          <a:ln w="9525">
            <a:noFill/>
            <a:miter lim="800000"/>
            <a:headEnd/>
            <a:tailEnd/>
          </a:ln>
        </p:spPr>
        <p:txBody>
          <a:bodyPr>
            <a:spAutoFit/>
          </a:bodyPr>
          <a:lstStyle/>
          <a:p>
            <a:r>
              <a:rPr lang="en-US" sz="1000">
                <a:latin typeface="Lucida Sans Unicode" pitchFamily="34" charset="0"/>
              </a:rPr>
              <a:t>http://biology.clc.uc.edu/fankhauser/Labs/Anatomy_&amp;_Physiology/A&amp;P202/</a:t>
            </a:r>
          </a:p>
          <a:p>
            <a:r>
              <a:rPr lang="en-US" sz="1000">
                <a:latin typeface="Lucida Sans Unicode" pitchFamily="34" charset="0"/>
              </a:rPr>
              <a:t>Endocrine_System/histology_jpgs/thyroid_400x_P2252255lbd.JPG</a:t>
            </a:r>
          </a:p>
        </p:txBody>
      </p:sp>
      <p:sp>
        <p:nvSpPr>
          <p:cNvPr id="9" name="TextBox 8"/>
          <p:cNvSpPr txBox="1"/>
          <p:nvPr/>
        </p:nvSpPr>
        <p:spPr>
          <a:xfrm>
            <a:off x="228600" y="5715000"/>
            <a:ext cx="1382110" cy="246221"/>
          </a:xfrm>
          <a:prstGeom prst="rect">
            <a:avLst/>
          </a:prstGeom>
          <a:noFill/>
        </p:spPr>
        <p:txBody>
          <a:bodyPr wrap="none" rtlCol="0">
            <a:spAutoFit/>
          </a:bodyPr>
          <a:lstStyle/>
          <a:p>
            <a:r>
              <a:rPr lang="en-US" sz="1000" dirty="0" smtClean="0"/>
              <a:t>(</a:t>
            </a:r>
            <a:r>
              <a:rPr lang="en-US" sz="1000" dirty="0" err="1" smtClean="0"/>
              <a:t>Matfin</a:t>
            </a:r>
            <a:r>
              <a:rPr lang="en-US" sz="1000" dirty="0" smtClean="0"/>
              <a:t>, </a:t>
            </a:r>
            <a:r>
              <a:rPr lang="en-US" sz="1000" dirty="0" err="1" smtClean="0"/>
              <a:t>Porth</a:t>
            </a:r>
            <a:r>
              <a:rPr lang="en-US" sz="1000" dirty="0" smtClean="0"/>
              <a:t>, 2009) </a:t>
            </a:r>
            <a:endParaRPr lang="en-US" sz="1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457200" y="1143000"/>
            <a:ext cx="8229600" cy="4525963"/>
          </a:xfrm>
        </p:spPr>
        <p:txBody>
          <a:bodyPr/>
          <a:lstStyle/>
          <a:p>
            <a:pPr>
              <a:buFont typeface="Wingdings 3" pitchFamily="18" charset="2"/>
              <a:buNone/>
            </a:pPr>
            <a:r>
              <a:rPr lang="en-US" sz="2300" smtClean="0"/>
              <a:t>Bowen, R. </a:t>
            </a:r>
            <a:r>
              <a:rPr lang="en-US" sz="2300" i="1" smtClean="0"/>
              <a:t>Thyroid-Stimulating Hormone (Thyrotropin).</a:t>
            </a:r>
            <a:r>
              <a:rPr lang="en-US" sz="2300" smtClean="0"/>
              <a:t> Retrieved March 6, 2010, from http://www.vivo.conlostate.edu/hbooks/pathphys/endocrine/hypopit/tsh.html</a:t>
            </a:r>
          </a:p>
          <a:p>
            <a:pPr>
              <a:buFont typeface="Wingdings 3" pitchFamily="18" charset="2"/>
              <a:buNone/>
            </a:pPr>
            <a:r>
              <a:rPr lang="en-US" sz="2300" smtClean="0"/>
              <a:t>Goodson, Deanna Couras. </a:t>
            </a:r>
            <a:r>
              <a:rPr lang="en-US" sz="2300" i="1" smtClean="0"/>
              <a:t>What Causes Thyroid Dysfunction?</a:t>
            </a:r>
            <a:r>
              <a:rPr lang="en-US" sz="2300" smtClean="0"/>
              <a:t>  Retrieved February 28, 2010, from http://health.learninginfo.org/causes-thyroid-problems.htm</a:t>
            </a:r>
          </a:p>
          <a:p>
            <a:pPr>
              <a:buFont typeface="Wingdings 3" pitchFamily="18" charset="2"/>
              <a:buNone/>
            </a:pPr>
            <a:r>
              <a:rPr lang="en-US" sz="2300" smtClean="0"/>
              <a:t>Goodson, Deanna Couras. </a:t>
            </a:r>
            <a:r>
              <a:rPr lang="en-US" sz="2300" i="1" smtClean="0"/>
              <a:t>Your Thyroid: What it is and What it does.</a:t>
            </a:r>
            <a:r>
              <a:rPr lang="en-US" sz="2300" smtClean="0"/>
              <a:t> Retrieved February 28, 2010, from http://health.learninginfo.org/function-thyroid-gland.htm</a:t>
            </a:r>
          </a:p>
          <a:p>
            <a:pPr>
              <a:buFont typeface="Wingdings 3" pitchFamily="18" charset="2"/>
              <a:buNone/>
            </a:pPr>
            <a:endParaRPr lang="en-US" sz="2300" i="1" smtClean="0"/>
          </a:p>
        </p:txBody>
      </p:sp>
      <p:sp>
        <p:nvSpPr>
          <p:cNvPr id="3" name="Title 2"/>
          <p:cNvSpPr>
            <a:spLocks noGrp="1"/>
          </p:cNvSpPr>
          <p:nvPr>
            <p:ph type="title"/>
          </p:nvPr>
        </p:nvSpPr>
        <p:spPr>
          <a:xfrm>
            <a:off x="457200" y="-152400"/>
            <a:ext cx="8229600" cy="1143000"/>
          </a:xfrm>
        </p:spPr>
        <p:txBody>
          <a:bodyPr/>
          <a:lstStyle/>
          <a:p>
            <a:pPr algn="ctr">
              <a:defRPr/>
            </a:pPr>
            <a:r>
              <a:rPr lang="en-US" sz="4000" dirty="0" smtClean="0"/>
              <a:t>References</a:t>
            </a:r>
            <a:endParaRPr lang="en-US" sz="4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533400" y="914400"/>
            <a:ext cx="8229600" cy="4525963"/>
          </a:xfrm>
        </p:spPr>
        <p:txBody>
          <a:bodyPr/>
          <a:lstStyle/>
          <a:p>
            <a:pPr>
              <a:buFont typeface="Wingdings 3" pitchFamily="18" charset="2"/>
              <a:buNone/>
            </a:pPr>
            <a:r>
              <a:rPr lang="en-US" sz="2300" i="1" smtClean="0"/>
              <a:t>How Your Thyroid Works.</a:t>
            </a:r>
            <a:r>
              <a:rPr lang="en-US" sz="2300" smtClean="0"/>
              <a:t> Retrieved February 28, 2010, from http://www.endocrineweb.com/thyfunction.html</a:t>
            </a:r>
            <a:endParaRPr lang="en-US" sz="2300" i="1" smtClean="0"/>
          </a:p>
          <a:p>
            <a:pPr>
              <a:buFont typeface="Wingdings 3" pitchFamily="18" charset="2"/>
              <a:buNone/>
            </a:pPr>
            <a:r>
              <a:rPr lang="en-US" sz="2300" smtClean="0"/>
              <a:t>Martini, F. (1992). </a:t>
            </a:r>
            <a:r>
              <a:rPr lang="en-US" sz="2300" i="1" smtClean="0"/>
              <a:t>Fundamentals of Anatomy and Physiology.</a:t>
            </a:r>
            <a:r>
              <a:rPr lang="en-US" sz="2300" smtClean="0"/>
              <a:t> Englewood Cliffs, NJ: Prentice-Hall, Inc.</a:t>
            </a:r>
          </a:p>
          <a:p>
            <a:pPr>
              <a:buFont typeface="Wingdings 3" pitchFamily="18" charset="2"/>
              <a:buNone/>
            </a:pPr>
            <a:r>
              <a:rPr lang="en-US" sz="2300" smtClean="0"/>
              <a:t>Matfin, G., Porth, C. M. (2009). </a:t>
            </a:r>
            <a:r>
              <a:rPr lang="en-US" sz="2300" i="1" smtClean="0"/>
              <a:t>Pathophysiology: Concepts of Altered Health States.</a:t>
            </a:r>
            <a:r>
              <a:rPr lang="en-US" sz="2300" smtClean="0"/>
              <a:t> Philadelphia, PA: Wolters Kluwer Health/Lippincott Williams &amp; Wilkins.</a:t>
            </a:r>
          </a:p>
          <a:p>
            <a:pPr>
              <a:buFont typeface="Wingdings 3" pitchFamily="18" charset="2"/>
              <a:buNone/>
            </a:pPr>
            <a:r>
              <a:rPr lang="en-US" sz="2300" smtClean="0"/>
              <a:t>Moore, Elaine. </a:t>
            </a:r>
            <a:r>
              <a:rPr lang="en-US" sz="2300" i="1" smtClean="0"/>
              <a:t>Thyroid Disease Triggers.</a:t>
            </a:r>
            <a:r>
              <a:rPr lang="en-US" sz="2300" smtClean="0"/>
              <a:t> Retrieved April 9, 2010, from http://autoimmunedisease.suite101.com/article.cfm/thyroiddiseasetriggers</a:t>
            </a:r>
          </a:p>
          <a:p>
            <a:pPr>
              <a:buFont typeface="Wingdings 3" pitchFamily="18" charset="2"/>
              <a:buNone/>
            </a:pPr>
            <a:endParaRPr lang="en-US" sz="2300" smtClean="0"/>
          </a:p>
        </p:txBody>
      </p:sp>
      <p:sp>
        <p:nvSpPr>
          <p:cNvPr id="3" name="Title 2"/>
          <p:cNvSpPr>
            <a:spLocks noGrp="1"/>
          </p:cNvSpPr>
          <p:nvPr>
            <p:ph type="title"/>
          </p:nvPr>
        </p:nvSpPr>
        <p:spPr>
          <a:xfrm>
            <a:off x="457200" y="-152400"/>
            <a:ext cx="8229600" cy="1143000"/>
          </a:xfrm>
        </p:spPr>
        <p:txBody>
          <a:bodyPr/>
          <a:lstStyle/>
          <a:p>
            <a:pPr algn="ctr">
              <a:defRPr/>
            </a:pPr>
            <a:r>
              <a:rPr lang="en-US" sz="4000" dirty="0" smtClean="0"/>
              <a:t>References</a:t>
            </a:r>
            <a:endParaRPr lang="en-US" sz="4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a:xfrm>
            <a:off x="457200" y="762000"/>
            <a:ext cx="8229600" cy="4525963"/>
          </a:xfrm>
        </p:spPr>
        <p:txBody>
          <a:bodyPr/>
          <a:lstStyle/>
          <a:p>
            <a:pPr>
              <a:buFont typeface="Wingdings 3" pitchFamily="18" charset="2"/>
              <a:buNone/>
            </a:pPr>
            <a:r>
              <a:rPr lang="en-US" sz="2300" i="1" smtClean="0"/>
              <a:t>Thyroid Gland Function Hormones.</a:t>
            </a:r>
            <a:r>
              <a:rPr lang="en-US" sz="2300" smtClean="0"/>
              <a:t> Retrieved February 28, 2010, from http://www.oxymega.com/thyroid_gland.html</a:t>
            </a:r>
          </a:p>
          <a:p>
            <a:pPr>
              <a:buFont typeface="Wingdings 3" pitchFamily="18" charset="2"/>
              <a:buNone/>
            </a:pPr>
            <a:r>
              <a:rPr lang="en-US" sz="2300" i="1" smtClean="0"/>
              <a:t>Thyroid Hormone Levels Strongly Genetic. </a:t>
            </a:r>
            <a:r>
              <a:rPr lang="en-US" sz="2300" smtClean="0"/>
              <a:t>Retrieved April 9, 2010, from http://forum.mesomorphosis.com/mens-health-forum/thyroid-hormone-levels-strongly-134286971.html</a:t>
            </a:r>
          </a:p>
          <a:p>
            <a:pPr>
              <a:buFont typeface="Wingdings 3" pitchFamily="18" charset="2"/>
              <a:buNone/>
            </a:pPr>
            <a:endParaRPr lang="en-US" sz="2300" smtClean="0"/>
          </a:p>
          <a:p>
            <a:pPr>
              <a:buFont typeface="Wingdings 3" pitchFamily="18" charset="2"/>
              <a:buNone/>
            </a:pPr>
            <a:endParaRPr lang="en-US" sz="2300" smtClean="0"/>
          </a:p>
          <a:p>
            <a:pPr>
              <a:buFont typeface="Wingdings 3" pitchFamily="18" charset="2"/>
              <a:buNone/>
            </a:pPr>
            <a:endParaRPr lang="en-US" sz="2300" i="1" smtClean="0"/>
          </a:p>
        </p:txBody>
      </p:sp>
      <p:sp>
        <p:nvSpPr>
          <p:cNvPr id="3" name="Title 2"/>
          <p:cNvSpPr>
            <a:spLocks noGrp="1"/>
          </p:cNvSpPr>
          <p:nvPr>
            <p:ph type="title"/>
          </p:nvPr>
        </p:nvSpPr>
        <p:spPr>
          <a:xfrm>
            <a:off x="457200" y="-228600"/>
            <a:ext cx="8229600" cy="1143000"/>
          </a:xfrm>
        </p:spPr>
        <p:txBody>
          <a:bodyPr/>
          <a:lstStyle/>
          <a:p>
            <a:pPr algn="ctr">
              <a:defRPr/>
            </a:pPr>
            <a:r>
              <a:rPr lang="en-US" sz="4000" dirty="0" smtClean="0"/>
              <a:t>References</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r>
              <a:rPr lang="en-US" sz="2000" smtClean="0"/>
              <a:t>Thyroid follicles release several hormones into the circulation</a:t>
            </a:r>
          </a:p>
          <a:p>
            <a:pPr eaLnBrk="1" hangingPunct="1"/>
            <a:r>
              <a:rPr lang="en-US" sz="2000" smtClean="0"/>
              <a:t>These hormones are derivatives of the amino acid tyrosine to which 3 or 4 iodine atoms have been attached </a:t>
            </a:r>
          </a:p>
          <a:p>
            <a:pPr eaLnBrk="1" hangingPunct="1">
              <a:buFont typeface="Wingdings 3" pitchFamily="18" charset="2"/>
              <a:buNone/>
            </a:pPr>
            <a:endParaRPr lang="en-US" sz="2000" smtClean="0"/>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PHYSIOLOGY OF THYROID (cont.)</a:t>
            </a:r>
            <a:endParaRPr lang="en-US" dirty="0"/>
          </a:p>
        </p:txBody>
      </p:sp>
      <p:pic>
        <p:nvPicPr>
          <p:cNvPr id="12292" name="Picture 3"/>
          <p:cNvPicPr>
            <a:picLocks noChangeAspect="1" noChangeArrowheads="1"/>
          </p:cNvPicPr>
          <p:nvPr/>
        </p:nvPicPr>
        <p:blipFill>
          <a:blip r:embed="rId2" cstate="print"/>
          <a:srcRect/>
          <a:stretch>
            <a:fillRect/>
          </a:stretch>
        </p:blipFill>
        <p:spPr bwMode="auto">
          <a:xfrm>
            <a:off x="3048000" y="2667000"/>
            <a:ext cx="4602163" cy="3733800"/>
          </a:xfrm>
          <a:prstGeom prst="rect">
            <a:avLst/>
          </a:prstGeom>
          <a:noFill/>
          <a:ln w="9525">
            <a:noFill/>
            <a:miter lim="800000"/>
            <a:headEnd/>
            <a:tailEnd/>
          </a:ln>
        </p:spPr>
      </p:pic>
      <p:sp>
        <p:nvSpPr>
          <p:cNvPr id="6" name="Action Button: Home 5">
            <a:hlinkClick r:id="rId3" action="ppaction://hlinksldjump" highlightClick="1"/>
          </p:cNvPr>
          <p:cNvSpPr/>
          <p:nvPr/>
        </p:nvSpPr>
        <p:spPr>
          <a:xfrm>
            <a:off x="228600" y="6172200"/>
            <a:ext cx="914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End 6">
            <a:hlinkClick r:id="" action="ppaction://hlinkshowjump?jump=endshow" highlightClick="1"/>
          </p:cNvPr>
          <p:cNvSpPr/>
          <p:nvPr/>
        </p:nvSpPr>
        <p:spPr>
          <a:xfrm>
            <a:off x="1524000" y="6172200"/>
            <a:ext cx="7620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Back or Previous 7">
            <a:hlinkClick r:id="" action="ppaction://hlinkshowjump?jump=previousslide" highlightClick="1"/>
          </p:cNvPr>
          <p:cNvSpPr/>
          <p:nvPr/>
        </p:nvSpPr>
        <p:spPr>
          <a:xfrm>
            <a:off x="8077200" y="6172200"/>
            <a:ext cx="7620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6" name="TextBox 9"/>
          <p:cNvSpPr txBox="1">
            <a:spLocks noChangeArrowheads="1"/>
          </p:cNvSpPr>
          <p:nvPr/>
        </p:nvSpPr>
        <p:spPr bwMode="auto">
          <a:xfrm>
            <a:off x="3048000" y="6400800"/>
            <a:ext cx="9144000" cy="246063"/>
          </a:xfrm>
          <a:prstGeom prst="rect">
            <a:avLst/>
          </a:prstGeom>
          <a:noFill/>
          <a:ln w="9525">
            <a:noFill/>
            <a:miter lim="800000"/>
            <a:headEnd/>
            <a:tailEnd/>
          </a:ln>
        </p:spPr>
        <p:txBody>
          <a:bodyPr>
            <a:spAutoFit/>
          </a:bodyPr>
          <a:lstStyle/>
          <a:p>
            <a:r>
              <a:rPr lang="en-US" sz="1000">
                <a:latin typeface="Lucida Sans Unicode" pitchFamily="34" charset="0"/>
              </a:rPr>
              <a:t>http://www.anaesthetist.com/icu/organs/endocr/thyroid/images/t3t4.gif</a:t>
            </a:r>
          </a:p>
        </p:txBody>
      </p:sp>
      <p:sp>
        <p:nvSpPr>
          <p:cNvPr id="10" name="TextBox 9"/>
          <p:cNvSpPr txBox="1"/>
          <p:nvPr/>
        </p:nvSpPr>
        <p:spPr>
          <a:xfrm>
            <a:off x="304800" y="5715000"/>
            <a:ext cx="1805302" cy="246221"/>
          </a:xfrm>
          <a:prstGeom prst="rect">
            <a:avLst/>
          </a:prstGeom>
          <a:noFill/>
        </p:spPr>
        <p:txBody>
          <a:bodyPr wrap="none" rtlCol="0">
            <a:spAutoFit/>
          </a:bodyPr>
          <a:lstStyle/>
          <a:p>
            <a:r>
              <a:rPr lang="en-US" sz="1000" dirty="0" smtClean="0"/>
              <a:t>(Goodson, no date provided)</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059113" y="609600"/>
            <a:ext cx="6084887" cy="5943600"/>
          </a:xfrm>
          <a:prstGeom prst="rect">
            <a:avLst/>
          </a:prstGeom>
          <a:noFill/>
          <a:ln w="9525">
            <a:noFill/>
            <a:miter lim="800000"/>
            <a:headEnd/>
            <a:tailEnd/>
          </a:ln>
        </p:spPr>
      </p:pic>
      <p:grpSp>
        <p:nvGrpSpPr>
          <p:cNvPr id="2" name="Group 10"/>
          <p:cNvGrpSpPr>
            <a:grpSpLocks/>
          </p:cNvGrpSpPr>
          <p:nvPr/>
        </p:nvGrpSpPr>
        <p:grpSpPr bwMode="auto">
          <a:xfrm>
            <a:off x="3352800" y="1676400"/>
            <a:ext cx="2163763" cy="876300"/>
            <a:chOff x="3352800" y="1676400"/>
            <a:chExt cx="2164080" cy="876300"/>
          </a:xfrm>
        </p:grpSpPr>
        <p:sp>
          <p:nvSpPr>
            <p:cNvPr id="5" name="Rectangle 4"/>
            <p:cNvSpPr/>
            <p:nvPr/>
          </p:nvSpPr>
          <p:spPr>
            <a:xfrm>
              <a:off x="3352800" y="1676400"/>
              <a:ext cx="1341635" cy="838200"/>
            </a:xfrm>
            <a:prstGeom prst="rect">
              <a:avLst/>
            </a:prstGeom>
            <a:solidFill>
              <a:schemeClr val="bg1"/>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Larynx</a:t>
              </a:r>
            </a:p>
          </p:txBody>
        </p:sp>
        <p:cxnSp>
          <p:nvCxnSpPr>
            <p:cNvPr id="10" name="Straight Arrow Connector 9"/>
            <p:cNvCxnSpPr/>
            <p:nvPr/>
          </p:nvCxnSpPr>
          <p:spPr>
            <a:xfrm>
              <a:off x="4648390" y="2133600"/>
              <a:ext cx="868490" cy="419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 name="Group 14"/>
          <p:cNvGrpSpPr>
            <a:grpSpLocks/>
          </p:cNvGrpSpPr>
          <p:nvPr/>
        </p:nvGrpSpPr>
        <p:grpSpPr bwMode="auto">
          <a:xfrm>
            <a:off x="2971800" y="3429000"/>
            <a:ext cx="2209800" cy="838200"/>
            <a:chOff x="2971800" y="3429000"/>
            <a:chExt cx="2209800" cy="838200"/>
          </a:xfrm>
        </p:grpSpPr>
        <p:sp>
          <p:nvSpPr>
            <p:cNvPr id="12" name="Rectangle 11"/>
            <p:cNvSpPr/>
            <p:nvPr/>
          </p:nvSpPr>
          <p:spPr>
            <a:xfrm>
              <a:off x="2971800" y="3429000"/>
              <a:ext cx="1371600" cy="838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Right lobe</a:t>
              </a:r>
            </a:p>
          </p:txBody>
        </p:sp>
        <p:cxnSp>
          <p:nvCxnSpPr>
            <p:cNvPr id="14" name="Straight Arrow Connector 13"/>
            <p:cNvCxnSpPr>
              <a:stCxn id="12" idx="3"/>
            </p:cNvCxnSpPr>
            <p:nvPr/>
          </p:nvCxnSpPr>
          <p:spPr>
            <a:xfrm>
              <a:off x="4343400" y="3848100"/>
              <a:ext cx="838200" cy="1143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grpSp>
        <p:nvGrpSpPr>
          <p:cNvPr id="4" name="Group 19"/>
          <p:cNvGrpSpPr>
            <a:grpSpLocks/>
          </p:cNvGrpSpPr>
          <p:nvPr/>
        </p:nvGrpSpPr>
        <p:grpSpPr bwMode="auto">
          <a:xfrm>
            <a:off x="6858000" y="3124200"/>
            <a:ext cx="2133600" cy="914400"/>
            <a:chOff x="6858000" y="3124200"/>
            <a:chExt cx="2133600" cy="914400"/>
          </a:xfrm>
        </p:grpSpPr>
        <p:sp>
          <p:nvSpPr>
            <p:cNvPr id="16" name="Rectangle 15"/>
            <p:cNvSpPr/>
            <p:nvPr/>
          </p:nvSpPr>
          <p:spPr>
            <a:xfrm>
              <a:off x="7620000" y="3124200"/>
              <a:ext cx="1371600" cy="838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Left lobe</a:t>
              </a:r>
            </a:p>
          </p:txBody>
        </p:sp>
        <p:cxnSp>
          <p:nvCxnSpPr>
            <p:cNvPr id="18" name="Straight Arrow Connector 17"/>
            <p:cNvCxnSpPr>
              <a:stCxn id="16" idx="1"/>
            </p:cNvCxnSpPr>
            <p:nvPr/>
          </p:nvCxnSpPr>
          <p:spPr>
            <a:xfrm rot="10800000" flipV="1">
              <a:off x="6858000" y="3543300"/>
              <a:ext cx="76200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Group 23"/>
          <p:cNvGrpSpPr>
            <a:grpSpLocks/>
          </p:cNvGrpSpPr>
          <p:nvPr/>
        </p:nvGrpSpPr>
        <p:grpSpPr bwMode="auto">
          <a:xfrm>
            <a:off x="3352800" y="4191000"/>
            <a:ext cx="2667000" cy="1676400"/>
            <a:chOff x="3352800" y="4191000"/>
            <a:chExt cx="2667000" cy="1676400"/>
          </a:xfrm>
        </p:grpSpPr>
        <p:sp>
          <p:nvSpPr>
            <p:cNvPr id="21" name="Rectangle 20"/>
            <p:cNvSpPr/>
            <p:nvPr/>
          </p:nvSpPr>
          <p:spPr>
            <a:xfrm>
              <a:off x="3352800" y="4953000"/>
              <a:ext cx="1600200" cy="914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Isthmus</a:t>
              </a:r>
            </a:p>
          </p:txBody>
        </p:sp>
        <p:cxnSp>
          <p:nvCxnSpPr>
            <p:cNvPr id="23" name="Straight Arrow Connector 22"/>
            <p:cNvCxnSpPr>
              <a:stCxn id="21" idx="3"/>
            </p:cNvCxnSpPr>
            <p:nvPr/>
          </p:nvCxnSpPr>
          <p:spPr>
            <a:xfrm flipV="1">
              <a:off x="4953000" y="4191000"/>
              <a:ext cx="1066800" cy="1219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7" name="Group 27"/>
          <p:cNvGrpSpPr>
            <a:grpSpLocks/>
          </p:cNvGrpSpPr>
          <p:nvPr/>
        </p:nvGrpSpPr>
        <p:grpSpPr bwMode="auto">
          <a:xfrm>
            <a:off x="6248400" y="5334000"/>
            <a:ext cx="2743200" cy="838200"/>
            <a:chOff x="6248400" y="5334000"/>
            <a:chExt cx="2743200" cy="838200"/>
          </a:xfrm>
        </p:grpSpPr>
        <p:sp>
          <p:nvSpPr>
            <p:cNvPr id="25" name="Rectangle 24"/>
            <p:cNvSpPr/>
            <p:nvPr/>
          </p:nvSpPr>
          <p:spPr>
            <a:xfrm>
              <a:off x="7162800" y="5334000"/>
              <a:ext cx="1828800" cy="838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Trachea</a:t>
              </a:r>
            </a:p>
          </p:txBody>
        </p:sp>
        <p:cxnSp>
          <p:nvCxnSpPr>
            <p:cNvPr id="27" name="Straight Arrow Connector 26"/>
            <p:cNvCxnSpPr>
              <a:stCxn id="25" idx="1"/>
            </p:cNvCxnSpPr>
            <p:nvPr/>
          </p:nvCxnSpPr>
          <p:spPr>
            <a:xfrm rot="10800000">
              <a:off x="6248400" y="5334000"/>
              <a:ext cx="914400" cy="4191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8" name="Group 34"/>
          <p:cNvGrpSpPr>
            <a:grpSpLocks/>
          </p:cNvGrpSpPr>
          <p:nvPr/>
        </p:nvGrpSpPr>
        <p:grpSpPr bwMode="auto">
          <a:xfrm>
            <a:off x="1295400" y="4191000"/>
            <a:ext cx="4038600" cy="1295400"/>
            <a:chOff x="1295400" y="4191000"/>
            <a:chExt cx="4038600" cy="1295400"/>
          </a:xfrm>
        </p:grpSpPr>
        <p:sp>
          <p:nvSpPr>
            <p:cNvPr id="29" name="Oval 28"/>
            <p:cNvSpPr/>
            <p:nvPr/>
          </p:nvSpPr>
          <p:spPr>
            <a:xfrm>
              <a:off x="5105400" y="4191000"/>
              <a:ext cx="228600" cy="152400"/>
            </a:xfrm>
            <a:prstGeom prst="ellipse">
              <a:avLst/>
            </a:prstGeom>
            <a:solidFill>
              <a:schemeClr val="lt1">
                <a:alpha val="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32" name="Rectangle 31"/>
            <p:cNvSpPr/>
            <p:nvPr/>
          </p:nvSpPr>
          <p:spPr>
            <a:xfrm>
              <a:off x="1295400" y="4572000"/>
              <a:ext cx="1295400" cy="914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Thyroid follicle</a:t>
              </a:r>
            </a:p>
          </p:txBody>
        </p:sp>
        <p:cxnSp>
          <p:nvCxnSpPr>
            <p:cNvPr id="34" name="Straight Arrow Connector 33"/>
            <p:cNvCxnSpPr>
              <a:stCxn id="32" idx="3"/>
              <a:endCxn id="29" idx="3"/>
            </p:cNvCxnSpPr>
            <p:nvPr/>
          </p:nvCxnSpPr>
          <p:spPr>
            <a:xfrm flipV="1">
              <a:off x="2590800" y="4321175"/>
              <a:ext cx="2547938" cy="7080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9465" name="TextBox 35"/>
          <p:cNvSpPr txBox="1">
            <a:spLocks noChangeArrowheads="1"/>
          </p:cNvSpPr>
          <p:nvPr/>
        </p:nvSpPr>
        <p:spPr bwMode="auto">
          <a:xfrm>
            <a:off x="228600" y="1600200"/>
            <a:ext cx="2133600" cy="1754188"/>
          </a:xfrm>
          <a:prstGeom prst="rect">
            <a:avLst/>
          </a:prstGeom>
          <a:noFill/>
          <a:ln w="9525">
            <a:noFill/>
            <a:miter lim="800000"/>
            <a:headEnd/>
            <a:tailEnd/>
          </a:ln>
        </p:spPr>
        <p:txBody>
          <a:bodyPr>
            <a:spAutoFit/>
          </a:bodyPr>
          <a:lstStyle/>
          <a:p>
            <a:pPr>
              <a:buFont typeface="Arial" charset="0"/>
              <a:buChar char="•"/>
            </a:pPr>
            <a:r>
              <a:rPr lang="en-US">
                <a:latin typeface="Lucida Sans Unicode" pitchFamily="34" charset="0"/>
              </a:rPr>
              <a:t>Larynx</a:t>
            </a:r>
          </a:p>
          <a:p>
            <a:pPr>
              <a:buFont typeface="Arial" charset="0"/>
              <a:buChar char="•"/>
            </a:pPr>
            <a:r>
              <a:rPr lang="en-US">
                <a:latin typeface="Lucida Sans Unicode" pitchFamily="34" charset="0"/>
              </a:rPr>
              <a:t>Right Lobe</a:t>
            </a:r>
          </a:p>
          <a:p>
            <a:pPr>
              <a:buFont typeface="Arial" charset="0"/>
              <a:buChar char="•"/>
            </a:pPr>
            <a:r>
              <a:rPr lang="en-US">
                <a:latin typeface="Lucida Sans Unicode" pitchFamily="34" charset="0"/>
              </a:rPr>
              <a:t>Left Lobe</a:t>
            </a:r>
          </a:p>
          <a:p>
            <a:pPr>
              <a:buFont typeface="Arial" charset="0"/>
              <a:buChar char="•"/>
            </a:pPr>
            <a:r>
              <a:rPr lang="en-US">
                <a:latin typeface="Lucida Sans Unicode" pitchFamily="34" charset="0"/>
              </a:rPr>
              <a:t>Isthmus</a:t>
            </a:r>
          </a:p>
          <a:p>
            <a:pPr>
              <a:buFont typeface="Arial" charset="0"/>
              <a:buChar char="•"/>
            </a:pPr>
            <a:r>
              <a:rPr lang="en-US">
                <a:latin typeface="Lucida Sans Unicode" pitchFamily="34" charset="0"/>
              </a:rPr>
              <a:t>Trachea</a:t>
            </a:r>
          </a:p>
          <a:p>
            <a:pPr>
              <a:buFont typeface="Arial" charset="0"/>
              <a:buChar char="•"/>
            </a:pPr>
            <a:r>
              <a:rPr lang="en-US">
                <a:latin typeface="Lucida Sans Unicode" pitchFamily="34" charset="0"/>
              </a:rPr>
              <a:t>Thyroid Follicle</a:t>
            </a:r>
          </a:p>
        </p:txBody>
      </p:sp>
      <p:sp>
        <p:nvSpPr>
          <p:cNvPr id="37" name="Rectangle 36"/>
          <p:cNvSpPr/>
          <p:nvPr/>
        </p:nvSpPr>
        <p:spPr>
          <a:xfrm>
            <a:off x="2209800" y="0"/>
            <a:ext cx="4607352"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effectLst>
                  <a:outerShdw blurRad="50800" algn="tl" rotWithShape="0">
                    <a:srgbClr val="000000"/>
                  </a:outerShdw>
                </a:effectLst>
                <a:latin typeface="+mn-lt"/>
              </a:rPr>
              <a:t>Click to Find!</a:t>
            </a:r>
          </a:p>
        </p:txBody>
      </p:sp>
      <p:sp>
        <p:nvSpPr>
          <p:cNvPr id="38" name="Action Button: Home 37">
            <a:hlinkClick r:id="rId3" action="ppaction://hlinksldjump" highlightClick="1"/>
          </p:cNvPr>
          <p:cNvSpPr/>
          <p:nvPr/>
        </p:nvSpPr>
        <p:spPr>
          <a:xfrm>
            <a:off x="0" y="60198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Action Button: End 38">
            <a:hlinkClick r:id="" action="ppaction://hlinkshowjump?jump=endshow" highlightClick="1"/>
          </p:cNvPr>
          <p:cNvSpPr/>
          <p:nvPr/>
        </p:nvSpPr>
        <p:spPr>
          <a:xfrm>
            <a:off x="1066800" y="6019800"/>
            <a:ext cx="8382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Action Button: Back or Previous 39">
            <a:hlinkClick r:id="" action="ppaction://hlinkshowjump?jump=previousslide" highlightClick="1"/>
          </p:cNvPr>
          <p:cNvSpPr/>
          <p:nvPr/>
        </p:nvSpPr>
        <p:spPr>
          <a:xfrm>
            <a:off x="8458200" y="6324600"/>
            <a:ext cx="5334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0" name="TextBox 29"/>
          <p:cNvSpPr txBox="1">
            <a:spLocks noChangeArrowheads="1"/>
          </p:cNvSpPr>
          <p:nvPr/>
        </p:nvSpPr>
        <p:spPr bwMode="auto">
          <a:xfrm>
            <a:off x="3657600" y="6457950"/>
            <a:ext cx="8305800" cy="400050"/>
          </a:xfrm>
          <a:prstGeom prst="rect">
            <a:avLst/>
          </a:prstGeom>
          <a:noFill/>
          <a:ln w="9525">
            <a:noFill/>
            <a:miter lim="800000"/>
            <a:headEnd/>
            <a:tailEnd/>
          </a:ln>
        </p:spPr>
        <p:txBody>
          <a:bodyPr>
            <a:spAutoFit/>
          </a:bodyPr>
          <a:lstStyle/>
          <a:p>
            <a:r>
              <a:rPr lang="en-US" sz="1000">
                <a:latin typeface="Lucida Sans Unicode" pitchFamily="34" charset="0"/>
              </a:rPr>
              <a:t>http://1.bp.blogspot.com/_4XalECA8LI8/SeqV6ClAzqI/AAAAA</a:t>
            </a:r>
          </a:p>
          <a:p>
            <a:r>
              <a:rPr lang="en-US" sz="1000">
                <a:latin typeface="Lucida Sans Unicode" pitchFamily="34" charset="0"/>
              </a:rPr>
              <a:t>AAAAIM/NQ10fthQwfY/s400/ethereal-Thyroid-Gland.jpg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2000"/>
                                        <p:tgtEl>
                                          <p:spTgt spid="3"/>
                                        </p:tgtEl>
                                      </p:cBhvr>
                                    </p:animEffect>
                                    <p:set>
                                      <p:cBhvr>
                                        <p:cTn id="23" dur="1" fill="hold">
                                          <p:stCondLst>
                                            <p:cond delay="19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xit" presetSubtype="4" fill="hold" nodeType="clickEffect">
                                  <p:stCondLst>
                                    <p:cond delay="0"/>
                                  </p:stCondLst>
                                  <p:childTnLst>
                                    <p:animEffect transition="out" filter="wheel(4)">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4" presetClass="exit" presetSubtype="0" fill="hold" nodeType="clickEffect">
                                  <p:stCondLst>
                                    <p:cond delay="0"/>
                                  </p:stCondLst>
                                  <p:childTnLst>
                                    <p:anim from="(ppt_x)" to="(ppt_x+1)" calcmode="lin" valueType="num">
                                      <p:cBhvr>
                                        <p:cTn id="49" dur="1000">
                                          <p:stCondLst>
                                            <p:cond delay="0"/>
                                          </p:stCondLst>
                                        </p:cTn>
                                        <p:tgtEl>
                                          <p:spTgt spid="6"/>
                                        </p:tgtEl>
                                        <p:attrNameLst>
                                          <p:attrName>ppt_x</p:attrName>
                                        </p:attrNameLst>
                                      </p:cBhvr>
                                    </p:anim>
                                    <p:anim from="0" to="-1.0" calcmode="lin" valueType="num">
                                      <p:cBhvr>
                                        <p:cTn id="50" dur="200" accel="50000">
                                          <p:stCondLst>
                                            <p:cond delay="0"/>
                                          </p:stCondLst>
                                        </p:cTn>
                                        <p:tgtEl>
                                          <p:spTgt spid="6"/>
                                        </p:tgtEl>
                                        <p:attrNameLst>
                                          <p:attrName>xshear</p:attrName>
                                        </p:attrNameLst>
                                      </p:cBhvr>
                                    </p:anim>
                                    <p:set>
                                      <p:cBhvr>
                                        <p:cTn id="51" dur="800">
                                          <p:stCondLst>
                                            <p:cond delay="200"/>
                                          </p:stCondLst>
                                        </p:cTn>
                                        <p:tgtEl>
                                          <p:spTgt spid="6"/>
                                        </p:tgtEl>
                                        <p:attrNameLst>
                                          <p:attrName>xshear</p:attrName>
                                        </p:attrNameLst>
                                      </p:cBhvr>
                                      <p:to>
                                        <p:strVal val="-1.0"/>
                                      </p:to>
                                    </p:set>
                                    <p:set>
                                      <p:cBhvr>
                                        <p:cTn id="52" dur="1" fill="hold">
                                          <p:stCondLst>
                                            <p:cond delay="9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5" presetClass="exit" presetSubtype="0" fill="hold" nodeType="clickEffect">
                                  <p:stCondLst>
                                    <p:cond delay="0"/>
                                  </p:stCondLst>
                                  <p:childTnLst>
                                    <p:anim calcmode="lin" valueType="num">
                                      <p:cBhvr>
                                        <p:cTn id="74" dur="1000"/>
                                        <p:tgtEl>
                                          <p:spTgt spid="7"/>
                                        </p:tgtEl>
                                        <p:attrNameLst>
                                          <p:attrName>ppt_w</p:attrName>
                                        </p:attrNameLst>
                                      </p:cBhvr>
                                      <p:tavLst>
                                        <p:tav tm="0">
                                          <p:val>
                                            <p:strVal val="ppt_w"/>
                                          </p:val>
                                        </p:tav>
                                        <p:tav tm="100000">
                                          <p:val>
                                            <p:fltVal val="0"/>
                                          </p:val>
                                        </p:tav>
                                      </p:tavLst>
                                    </p:anim>
                                    <p:anim calcmode="lin" valueType="num">
                                      <p:cBhvr>
                                        <p:cTn id="75" dur="1000"/>
                                        <p:tgtEl>
                                          <p:spTgt spid="7"/>
                                        </p:tgtEl>
                                        <p:attrNameLst>
                                          <p:attrName>ppt_h</p:attrName>
                                        </p:attrNameLst>
                                      </p:cBhvr>
                                      <p:tavLst>
                                        <p:tav tm="0">
                                          <p:val>
                                            <p:strVal val="ppt_h"/>
                                          </p:val>
                                        </p:tav>
                                        <p:tav tm="100000">
                                          <p:val>
                                            <p:fltVal val="0"/>
                                          </p:val>
                                        </p:tav>
                                      </p:tavLst>
                                    </p:anim>
                                    <p:anim calcmode="lin" valueType="num">
                                      <p:cBhvr>
                                        <p:cTn id="76"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7"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8" dur="1" fill="hold">
                                          <p:stCondLst>
                                            <p:cond delay="999"/>
                                          </p:stCondLst>
                                        </p:cTn>
                                        <p:tgtEl>
                                          <p:spTgt spid="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9" presetClass="entr" presetSubtype="0" accel="100000"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0" presetClass="exit" presetSubtype="0" accel="100000" fill="hold" nodeType="clickEffect">
                                  <p:stCondLst>
                                    <p:cond delay="0"/>
                                  </p:stCondLst>
                                  <p:childTnLst>
                                    <p:anim calcmode="lin" valueType="num">
                                      <p:cBhvr>
                                        <p:cTn id="90" dur="1000"/>
                                        <p:tgtEl>
                                          <p:spTgt spid="8"/>
                                        </p:tgtEl>
                                        <p:attrNameLst>
                                          <p:attrName>ppt_w</p:attrName>
                                        </p:attrNameLst>
                                      </p:cBhvr>
                                      <p:tavLst>
                                        <p:tav tm="0">
                                          <p:val>
                                            <p:strVal val="ppt_w"/>
                                          </p:val>
                                        </p:tav>
                                        <p:tav tm="100000">
                                          <p:val>
                                            <p:strVal val="ppt_w+.3"/>
                                          </p:val>
                                        </p:tav>
                                      </p:tavLst>
                                    </p:anim>
                                    <p:anim calcmode="lin" valueType="num">
                                      <p:cBhvr>
                                        <p:cTn id="91" dur="1000"/>
                                        <p:tgtEl>
                                          <p:spTgt spid="8"/>
                                        </p:tgtEl>
                                        <p:attrNameLst>
                                          <p:attrName>ppt_h</p:attrName>
                                        </p:attrNameLst>
                                      </p:cBhvr>
                                      <p:tavLst>
                                        <p:tav tm="0">
                                          <p:val>
                                            <p:strVal val="ppt_h"/>
                                          </p:val>
                                        </p:tav>
                                        <p:tav tm="100000">
                                          <p:val>
                                            <p:strVal val="ppt_h"/>
                                          </p:val>
                                        </p:tav>
                                      </p:tavLst>
                                    </p:anim>
                                    <p:animEffect transition="out" filter="fade">
                                      <p:cBhvr>
                                        <p:cTn id="92" dur="1000"/>
                                        <p:tgtEl>
                                          <p:spTgt spid="8"/>
                                        </p:tgtEl>
                                      </p:cBhvr>
                                    </p:animEffect>
                                    <p:set>
                                      <p:cBhvr>
                                        <p:cTn id="93" dur="1" fill="hold">
                                          <p:stCondLst>
                                            <p:cond delay="999"/>
                                          </p:stCondLst>
                                        </p:cTn>
                                        <p:tgtEl>
                                          <p:spTgt spid="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wipe(down)">
                                      <p:cBhvr>
                                        <p:cTn id="98" dur="500"/>
                                        <p:tgtEl>
                                          <p:spTgt spid="2"/>
                                        </p:tgtEl>
                                      </p:cBhvr>
                                    </p:animEffect>
                                  </p:childTnLst>
                                </p:cTn>
                              </p:par>
                              <p:par>
                                <p:cTn id="99" presetID="22" presetClass="entr" presetSubtype="4" fill="hold" nodeType="with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wipe(down)">
                                      <p:cBhvr>
                                        <p:cTn id="101" dur="500"/>
                                        <p:tgtEl>
                                          <p:spTgt spid="3"/>
                                        </p:tgtEl>
                                      </p:cBhvr>
                                    </p:animEffect>
                                  </p:childTnLst>
                                </p:cTn>
                              </p:par>
                              <p:par>
                                <p:cTn id="102" presetID="22" presetClass="entr" presetSubtype="4" fill="hold" nodeType="with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down)">
                                      <p:cBhvr>
                                        <p:cTn id="104" dur="500"/>
                                        <p:tgtEl>
                                          <p:spTgt spid="8"/>
                                        </p:tgtEl>
                                      </p:cBhvr>
                                    </p:animEffect>
                                  </p:childTnLst>
                                </p:cTn>
                              </p:par>
                              <p:par>
                                <p:cTn id="105" presetID="22" presetClass="entr" presetSubtype="4" fill="hold" nodeType="with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wipe(down)">
                                      <p:cBhvr>
                                        <p:cTn id="107" dur="500"/>
                                        <p:tgtEl>
                                          <p:spTgt spid="6"/>
                                        </p:tgtEl>
                                      </p:cBhvr>
                                    </p:animEffect>
                                  </p:childTnLst>
                                </p:cTn>
                              </p:par>
                              <p:par>
                                <p:cTn id="108" presetID="22" presetClass="entr" presetSubtype="4" fill="hold" nodeType="with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down)">
                                      <p:cBhvr>
                                        <p:cTn id="110" dur="500"/>
                                        <p:tgtEl>
                                          <p:spTgt spid="7"/>
                                        </p:tgtEl>
                                      </p:cBhvr>
                                    </p:animEffect>
                                  </p:childTnLst>
                                </p:cTn>
                              </p:par>
                              <p:par>
                                <p:cTn id="111" presetID="22" presetClass="entr" presetSubtype="4" fill="hold" nodeType="with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ipe(down)">
                                      <p:cBhvr>
                                        <p:cTn id="1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eaLnBrk="1" hangingPunct="1"/>
            <a:r>
              <a:rPr lang="en-US" sz="2000" smtClean="0"/>
              <a:t>To control the rate and method of tissues’ utilization of food and natural chemicals for creation of energy</a:t>
            </a:r>
          </a:p>
          <a:p>
            <a:pPr eaLnBrk="1" hangingPunct="1">
              <a:buFont typeface="Wingdings 3" pitchFamily="18" charset="2"/>
              <a:buNone/>
            </a:pPr>
            <a:endParaRPr lang="en-US" sz="2000" smtClean="0"/>
          </a:p>
          <a:p>
            <a:pPr eaLnBrk="1" hangingPunct="1"/>
            <a:r>
              <a:rPr lang="en-US" sz="2000" smtClean="0"/>
              <a:t>To take iodine trapped in circulating blood and convert it to thyroid hormones</a:t>
            </a:r>
          </a:p>
          <a:p>
            <a:pPr eaLnBrk="1" hangingPunct="1">
              <a:buFont typeface="Wingdings 3" pitchFamily="18" charset="2"/>
              <a:buNone/>
            </a:pPr>
            <a:endParaRPr lang="en-US" sz="2000" smtClean="0"/>
          </a:p>
          <a:p>
            <a:pPr eaLnBrk="1" hangingPunct="1"/>
            <a:r>
              <a:rPr lang="en-US" sz="2000" smtClean="0"/>
              <a:t>To use the above energy in the creation of muscle energy and body heat</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FUNCTION OF THYROID</a:t>
            </a:r>
            <a:endParaRPr lang="en-US" dirty="0"/>
          </a:p>
        </p:txBody>
      </p:sp>
      <p:sp>
        <p:nvSpPr>
          <p:cNvPr id="4" name="Action Button: Home 3">
            <a:hlinkClick r:id="rId3" action="ppaction://hlinksldjump" highlightClick="1"/>
          </p:cNvPr>
          <p:cNvSpPr/>
          <p:nvPr/>
        </p:nvSpPr>
        <p:spPr>
          <a:xfrm>
            <a:off x="228600" y="57912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End 4">
            <a:hlinkClick r:id="" action="ppaction://hlinkshowjump?jump=endshow" highlightClick="1"/>
          </p:cNvPr>
          <p:cNvSpPr/>
          <p:nvPr/>
        </p:nvSpPr>
        <p:spPr>
          <a:xfrm>
            <a:off x="1524000" y="5791200"/>
            <a:ext cx="914400" cy="838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ction Button: Back or Previous 5">
            <a:hlinkClick r:id="" action="ppaction://hlinkshowjump?jump=previousslide" highlightClick="1"/>
          </p:cNvPr>
          <p:cNvSpPr/>
          <p:nvPr/>
        </p:nvSpPr>
        <p:spPr>
          <a:xfrm>
            <a:off x="7924800" y="5791200"/>
            <a:ext cx="966788" cy="8143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9" name="Picture 10" descr="C:\Users\Girls' Room\AppData\Local\Microsoft\Windows\Temporary Internet Files\Content.IE5\CPXZ6KCN\MCj04325580000[1].png"/>
          <p:cNvPicPr>
            <a:picLocks noChangeAspect="1" noChangeArrowheads="1"/>
          </p:cNvPicPr>
          <p:nvPr/>
        </p:nvPicPr>
        <p:blipFill>
          <a:blip r:embed="rId4" cstate="print"/>
          <a:srcRect/>
          <a:stretch>
            <a:fillRect/>
          </a:stretch>
        </p:blipFill>
        <p:spPr bwMode="auto">
          <a:xfrm>
            <a:off x="3733800" y="3810000"/>
            <a:ext cx="2743200" cy="2743200"/>
          </a:xfrm>
          <a:prstGeom prst="rect">
            <a:avLst/>
          </a:prstGeom>
          <a:noFill/>
          <a:ln w="9525">
            <a:noFill/>
            <a:miter lim="800000"/>
            <a:headEnd/>
            <a:tailEnd/>
          </a:ln>
        </p:spPr>
      </p:pic>
      <p:sp>
        <p:nvSpPr>
          <p:cNvPr id="13320" name="TextBox 10"/>
          <p:cNvSpPr txBox="1">
            <a:spLocks noChangeArrowheads="1"/>
          </p:cNvSpPr>
          <p:nvPr/>
        </p:nvSpPr>
        <p:spPr bwMode="auto">
          <a:xfrm>
            <a:off x="4572000" y="6477000"/>
            <a:ext cx="1109663" cy="246063"/>
          </a:xfrm>
          <a:prstGeom prst="rect">
            <a:avLst/>
          </a:prstGeom>
          <a:noFill/>
          <a:ln w="9525">
            <a:noFill/>
            <a:miter lim="800000"/>
            <a:headEnd/>
            <a:tailEnd/>
          </a:ln>
        </p:spPr>
        <p:txBody>
          <a:bodyPr wrap="none">
            <a:spAutoFit/>
          </a:bodyPr>
          <a:lstStyle/>
          <a:p>
            <a:r>
              <a:rPr lang="en-US" sz="1000"/>
              <a:t>Microsoft Clipart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2467</TotalTime>
  <Words>3822</Words>
  <Application>Microsoft Office PowerPoint</Application>
  <PresentationFormat>On-screen Show (4:3)</PresentationFormat>
  <Paragraphs>653</Paragraphs>
  <Slides>62</Slides>
  <Notes>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Concourse</vt:lpstr>
      <vt:lpstr>Understanding The Thyroid: What It Is and What It Does</vt:lpstr>
      <vt:lpstr>Objectives</vt:lpstr>
      <vt:lpstr>WELCOME</vt:lpstr>
      <vt:lpstr>ANATOMY OF THYROID</vt:lpstr>
      <vt:lpstr>The thyroid gland:</vt:lpstr>
      <vt:lpstr>PHYSIOLOGY OF THYROID</vt:lpstr>
      <vt:lpstr>PHYSIOLOGY OF THYROID (cont.)</vt:lpstr>
      <vt:lpstr>Slide 8</vt:lpstr>
      <vt:lpstr>FUNCTION OF THYROID</vt:lpstr>
      <vt:lpstr>FUNCTION OF THYROID (cont.)</vt:lpstr>
      <vt:lpstr>FUNCTION OF THYROID (cont.)</vt:lpstr>
      <vt:lpstr>What is the function of the thyroid gland? (pick all that apply)</vt:lpstr>
      <vt:lpstr>Hypothyroidism</vt:lpstr>
      <vt:lpstr>Signs &amp; Symptoms: Hypothyroidism</vt:lpstr>
      <vt:lpstr>Treatment/Management: Hypothyroidism</vt:lpstr>
      <vt:lpstr>What is Hypothyroidism?</vt:lpstr>
      <vt:lpstr>Hyperthyroidism</vt:lpstr>
      <vt:lpstr>Hypothyroidism (cont.)</vt:lpstr>
      <vt:lpstr>Causes: Hyperthyroidism</vt:lpstr>
      <vt:lpstr>Signs &amp; Symptoms: Hyperthyroidism</vt:lpstr>
      <vt:lpstr>Treatment/Management: Hyperthyroidism</vt:lpstr>
      <vt:lpstr>Slide 22</vt:lpstr>
      <vt:lpstr>Slide 23</vt:lpstr>
      <vt:lpstr>Hyperactivity of the Thyroid gland will cause? (pick all that apply)</vt:lpstr>
      <vt:lpstr>Hypothalamus: What it is and what does it do</vt:lpstr>
      <vt:lpstr>Hypothalamus (cont.): How does it work</vt:lpstr>
      <vt:lpstr>Where is the hypothalamus located?</vt:lpstr>
      <vt:lpstr>What does the hypothalamus control?</vt:lpstr>
      <vt:lpstr>Pituitary Gland</vt:lpstr>
      <vt:lpstr>Pituitary Gland (cont.): How does it work</vt:lpstr>
      <vt:lpstr>Pituitary (cont.)</vt:lpstr>
      <vt:lpstr>  This is How it Works !</vt:lpstr>
      <vt:lpstr>Slide 33</vt:lpstr>
      <vt:lpstr>Pharmacology</vt:lpstr>
      <vt:lpstr>Pharmacology (cont.)</vt:lpstr>
      <vt:lpstr>Pharmacology (cont.)</vt:lpstr>
      <vt:lpstr>Slide 37</vt:lpstr>
      <vt:lpstr>Slide 38</vt:lpstr>
      <vt:lpstr>Pharmacology (cont.)</vt:lpstr>
      <vt:lpstr>Pharmacology (cont.)</vt:lpstr>
      <vt:lpstr>Pharmacology (cont.)</vt:lpstr>
      <vt:lpstr>Pharmacology (cont.)</vt:lpstr>
      <vt:lpstr>Pharmacology (cont.)</vt:lpstr>
      <vt:lpstr>Pharmacology (cont.)</vt:lpstr>
      <vt:lpstr>Pharmacology (cont.)</vt:lpstr>
      <vt:lpstr>Pharmacology (cont.)</vt:lpstr>
      <vt:lpstr>Pharmacology (cont.)</vt:lpstr>
      <vt:lpstr>Slide 48</vt:lpstr>
      <vt:lpstr>Alterations in Thyroid Function:</vt:lpstr>
      <vt:lpstr>Alterations in Thyroid Function (Cont.)</vt:lpstr>
      <vt:lpstr>Alterations in Thyroid Function (Cont.)</vt:lpstr>
      <vt:lpstr>Case Study</vt:lpstr>
      <vt:lpstr>Case Study (cont.)</vt:lpstr>
      <vt:lpstr>Case Study (cont.)</vt:lpstr>
      <vt:lpstr>Case Study (cont.)</vt:lpstr>
      <vt:lpstr>Case Study (cont.)</vt:lpstr>
      <vt:lpstr>Congratulations!</vt:lpstr>
      <vt:lpstr>References</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Thyroid: What  It Is and What It Does</dc:title>
  <dc:creator>Girls' Room</dc:creator>
  <cp:lastModifiedBy>Ray Trost</cp:lastModifiedBy>
  <cp:revision>232</cp:revision>
  <dcterms:created xsi:type="dcterms:W3CDTF">2010-03-25T19:56:28Z</dcterms:created>
  <dcterms:modified xsi:type="dcterms:W3CDTF">2010-05-22T23:50:04Z</dcterms:modified>
</cp:coreProperties>
</file>